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61" r:id="rId4"/>
    <p:sldId id="262" r:id="rId5"/>
    <p:sldId id="280" r:id="rId6"/>
    <p:sldId id="281" r:id="rId7"/>
    <p:sldId id="264" r:id="rId8"/>
    <p:sldId id="282" r:id="rId9"/>
    <p:sldId id="289" r:id="rId10"/>
    <p:sldId id="283" r:id="rId11"/>
    <p:sldId id="284" r:id="rId12"/>
    <p:sldId id="285" r:id="rId13"/>
    <p:sldId id="286" r:id="rId14"/>
    <p:sldId id="287" r:id="rId15"/>
    <p:sldId id="288" r:id="rId16"/>
    <p:sldId id="290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9FF"/>
    <a:srgbClr val="0685FF"/>
    <a:srgbClr val="FFC300"/>
    <a:srgbClr val="2E29A0"/>
    <a:srgbClr val="FF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8" autoAdjust="0"/>
    <p:restoredTop sz="94648"/>
  </p:normalViewPr>
  <p:slideViewPr>
    <p:cSldViewPr snapToGrid="0">
      <p:cViewPr varScale="1">
        <p:scale>
          <a:sx n="83" d="100"/>
          <a:sy n="83" d="100"/>
        </p:scale>
        <p:origin x="22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B3A2517-1C46-40C4-B9C5-F63CB10993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C58576-24F6-4A45-9DA4-0D200F5881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D8D13-B4A8-406C-B643-597874737986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25831A-4CCE-482E-A53D-CFDA537649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A08D3-586C-45D1-9774-2031E9C3FE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3355-30DF-4022-B51F-ECE3C7E10D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685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A5055-D68F-44D8-B132-883CE11144A4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DB741-06E4-45D1-B828-7281918ABE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03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Accord de Melbourne du 4 janvier 1982 (Australie)</a:t>
            </a:r>
          </a:p>
          <a:p>
            <a:r>
              <a:rPr lang="fr-FR" dirty="0"/>
              <a:t>Accord de Suva du 19 janvier 1983 (Fidji)</a:t>
            </a:r>
          </a:p>
          <a:p>
            <a:r>
              <a:rPr lang="fr-FR" dirty="0"/>
              <a:t>Accord de Honiara du 12 novembre 1990 (Iles Salomon)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DB741-06E4-45D1-B828-7281918ABE0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9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7025C-A4CC-4617-B462-746FB655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942" y="2470762"/>
            <a:ext cx="6689521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23622A-B0DF-4F47-95E0-86D54A7A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04C33-742E-4C7A-8F10-971B0E28B2B6}" type="datetimeFigureOut">
              <a:rPr lang="fr-FR" smtClean="0"/>
              <a:t>05/06/2023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9C2C9F-F290-4485-A944-5A608F84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24726-03A4-4B77-BE17-40691391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1DBD89-E688-4AF5-BD8E-87194B7091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22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C4E609-28CB-4A75-AC95-5DAA31D89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9"/>
          <a:stretch/>
        </p:blipFill>
        <p:spPr>
          <a:xfrm rot="16200000">
            <a:off x="-1675506" y="1668826"/>
            <a:ext cx="6864680" cy="3513668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D8444E-98F0-458E-A313-8346ED23E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632" y="1854186"/>
            <a:ext cx="5418404" cy="8722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fr-FR" dirty="0"/>
              <a:t>Titre de la présentation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9112BC-D3E6-4F0A-856B-C10BDA80CAF8}"/>
              </a:ext>
            </a:extLst>
          </p:cNvPr>
          <p:cNvSpPr txBox="1"/>
          <p:nvPr userDrawn="1"/>
        </p:nvSpPr>
        <p:spPr>
          <a:xfrm>
            <a:off x="3513669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E8AE1F1-9B9F-4F4F-A33C-F60868E9AA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5928" y="2754657"/>
            <a:ext cx="3833812" cy="6710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2E29A0"/>
                </a:solidFill>
              </a:defRPr>
            </a:lvl1pPr>
          </a:lstStyle>
          <a:p>
            <a:pPr lvl="0"/>
            <a:r>
              <a:rPr lang="fr-FR" dirty="0"/>
              <a:t>Liste des auteurs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69676E0-AF67-4A5A-83C7-AB24D152C5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0702" y="4131579"/>
            <a:ext cx="3624263" cy="4693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fr-FR" dirty="0"/>
              <a:t>Thématique</a:t>
            </a:r>
          </a:p>
        </p:txBody>
      </p:sp>
      <p:pic>
        <p:nvPicPr>
          <p:cNvPr id="12" name="Image 21">
            <a:extLst>
              <a:ext uri="{FF2B5EF4-FFF2-40B4-BE49-F238E27FC236}">
                <a16:creationId xmlns:a16="http://schemas.microsoft.com/office/drawing/2014/main" id="{919CD51A-740F-4BAA-9FBA-CD8142A0E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4243" y="115806"/>
            <a:ext cx="848444" cy="209205"/>
          </a:xfrm>
          <a:prstGeom prst="rect">
            <a:avLst/>
          </a:prstGeom>
        </p:spPr>
      </p:pic>
      <p:pic>
        <p:nvPicPr>
          <p:cNvPr id="13" name="Image 22">
            <a:extLst>
              <a:ext uri="{FF2B5EF4-FFF2-40B4-BE49-F238E27FC236}">
                <a16:creationId xmlns:a16="http://schemas.microsoft.com/office/drawing/2014/main" id="{736F26E8-2DA7-4CCC-B7A3-8725DEA67D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590" y="42340"/>
            <a:ext cx="374438" cy="374438"/>
          </a:xfrm>
          <a:prstGeom prst="rect">
            <a:avLst/>
          </a:prstGeom>
        </p:spPr>
      </p:pic>
      <p:pic>
        <p:nvPicPr>
          <p:cNvPr id="14" name="Image 23">
            <a:extLst>
              <a:ext uri="{FF2B5EF4-FFF2-40B4-BE49-F238E27FC236}">
                <a16:creationId xmlns:a16="http://schemas.microsoft.com/office/drawing/2014/main" id="{98AF0AD2-A373-4DE8-B6FB-6EED93745E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188" y="78461"/>
            <a:ext cx="732446" cy="2789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 24">
            <a:extLst>
              <a:ext uri="{FF2B5EF4-FFF2-40B4-BE49-F238E27FC236}">
                <a16:creationId xmlns:a16="http://schemas.microsoft.com/office/drawing/2014/main" id="{A20AB134-BBD5-41CA-8C09-6890B8C8AC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532" y="66838"/>
            <a:ext cx="339587" cy="3395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25">
            <a:extLst>
              <a:ext uri="{FF2B5EF4-FFF2-40B4-BE49-F238E27FC236}">
                <a16:creationId xmlns:a16="http://schemas.microsoft.com/office/drawing/2014/main" id="{48181C39-D0BE-4BCA-8F74-E3141BC489A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0923" y="86248"/>
            <a:ext cx="569694" cy="302185"/>
          </a:xfrm>
          <a:prstGeom prst="rect">
            <a:avLst/>
          </a:prstGeom>
        </p:spPr>
      </p:pic>
      <p:pic>
        <p:nvPicPr>
          <p:cNvPr id="17" name="Image 26">
            <a:extLst>
              <a:ext uri="{FF2B5EF4-FFF2-40B4-BE49-F238E27FC236}">
                <a16:creationId xmlns:a16="http://schemas.microsoft.com/office/drawing/2014/main" id="{AF15246F-DE64-4A40-B6C5-F124FB733C9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1527" y="66838"/>
            <a:ext cx="521559" cy="302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5CDEB8A-C1A5-4B64-AF1D-2B9AC027C1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1263" y="53729"/>
            <a:ext cx="569694" cy="31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69B006-5B1A-4149-AB7F-F80CC94F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55" y="60881"/>
            <a:ext cx="342201" cy="3515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ADBF6D9-5CEB-4CA6-B794-C0D7C0994A8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694" y="56072"/>
            <a:ext cx="848096" cy="3237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ADCA9B-B330-4E29-B000-298C033EDAC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94" y="133053"/>
            <a:ext cx="477795" cy="18893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4B94B13-3923-4D77-A67D-5F1FEC7965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93" y="-33285"/>
            <a:ext cx="342201" cy="58053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1D42BC8-6DDD-4DDD-B36F-A16A7E4032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291" y="66632"/>
            <a:ext cx="765924" cy="28455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1422FF6-0608-4B3E-B8CB-ED868777CDB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92" y="125041"/>
            <a:ext cx="782737" cy="1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258B60-393B-4050-B941-D4290F8060D6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25212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Contexte générale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5FEB1-0204-4AE8-8A4D-BB6A8C84A5F2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2274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Résultats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C522B-AB6C-43AD-82A2-EC9FF352F7DA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367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Ouvertures/pistes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5F4A3-EA71-4C49-AE65-65DD39F15094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557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9FD7C668-7B25-4218-B344-C87AE4D3D0F8}"/>
              </a:ext>
            </a:extLst>
          </p:cNvPr>
          <p:cNvSpPr txBox="1"/>
          <p:nvPr userDrawn="1"/>
        </p:nvSpPr>
        <p:spPr>
          <a:xfrm>
            <a:off x="1756834" y="6581001"/>
            <a:ext cx="867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Journées scientifiques de Nantes Université</a:t>
            </a:r>
            <a:r>
              <a:rPr lang="fr-FR" sz="1200" b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5 juin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51E19F-D9C9-449F-9446-CC5080296E81}"/>
              </a:ext>
            </a:extLst>
          </p:cNvPr>
          <p:cNvSpPr/>
          <p:nvPr userDrawn="1"/>
        </p:nvSpPr>
        <p:spPr>
          <a:xfrm>
            <a:off x="0" y="0"/>
            <a:ext cx="12192000" cy="729842"/>
          </a:xfrm>
          <a:prstGeom prst="rect">
            <a:avLst/>
          </a:prstGeom>
          <a:solidFill>
            <a:srgbClr val="2E2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2084EC1-E0B5-4AB9-B6EC-D0D238DD27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06" y="117271"/>
            <a:ext cx="10679185" cy="495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Autres résultats (si besoin)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3BCB90-2B70-460D-AF7E-F29DBE41FE67}"/>
              </a:ext>
            </a:extLst>
          </p:cNvPr>
          <p:cNvSpPr/>
          <p:nvPr userDrawn="1"/>
        </p:nvSpPr>
        <p:spPr>
          <a:xfrm>
            <a:off x="0" y="6581001"/>
            <a:ext cx="12192000" cy="276999"/>
          </a:xfrm>
          <a:prstGeom prst="rect">
            <a:avLst/>
          </a:prstGeom>
          <a:blipFill dpi="0" rotWithShape="1">
            <a:blip r:embed="rId2">
              <a:alphaModFix am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248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3908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7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49" r:id="rId3"/>
    <p:sldLayoutId id="2147483662" r:id="rId4"/>
    <p:sldLayoutId id="2147483663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geraldine.giraudeau@uvsq.f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63E722D-AA3C-496C-BFF2-0812D2A44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8751" y="869795"/>
            <a:ext cx="8251903" cy="1856627"/>
          </a:xfrm>
        </p:spPr>
        <p:txBody>
          <a:bodyPr/>
          <a:lstStyle/>
          <a:p>
            <a:r>
              <a:rPr lang="fr-FR" sz="3200" dirty="0"/>
              <a:t>Le Parc naturel de la mer de Corail </a:t>
            </a:r>
          </a:p>
          <a:p>
            <a:r>
              <a:rPr lang="fr-FR" sz="2800" i="1" dirty="0"/>
              <a:t>une illustration des usages maritimes et de la conservation de l’environnement marin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2987DE-37BE-4039-9A82-FABCE78A88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Géraldine Giraudeau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9DF7F0-28D3-43AF-A72C-D16E1776E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Aires marines protégées/droit</a:t>
            </a:r>
          </a:p>
        </p:txBody>
      </p:sp>
    </p:spTree>
    <p:extLst>
      <p:ext uri="{BB962C8B-B14F-4D97-AF65-F5344CB8AC3E}">
        <p14:creationId xmlns:p14="http://schemas.microsoft.com/office/powerpoint/2010/main" val="3013464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2C93CBC-3522-2C48-B70D-041DAB83C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A6EB67-FEA5-3E41-82A9-948A5F80AB73}"/>
              </a:ext>
            </a:extLst>
          </p:cNvPr>
          <p:cNvSpPr txBox="1"/>
          <p:nvPr/>
        </p:nvSpPr>
        <p:spPr>
          <a:xfrm>
            <a:off x="484945" y="1200150"/>
            <a:ext cx="60158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685FF"/>
                </a:solidFill>
              </a:rPr>
              <a:t>3. Superposition de différents régimes juridiques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r>
              <a:rPr lang="fr-FR" dirty="0">
                <a:solidFill>
                  <a:srgbClr val="0685FF"/>
                </a:solidFill>
              </a:rPr>
              <a:t>=statut de la NC</a:t>
            </a:r>
          </a:p>
          <a:p>
            <a:r>
              <a:rPr lang="fr-FR" dirty="0">
                <a:solidFill>
                  <a:srgbClr val="0685FF"/>
                </a:solidFill>
              </a:rPr>
              <a:t>=Régimes de la ZEE et de la mer territoriale</a:t>
            </a:r>
          </a:p>
          <a:p>
            <a:r>
              <a:rPr lang="fr-FR" dirty="0">
                <a:solidFill>
                  <a:srgbClr val="0685FF"/>
                </a:solidFill>
              </a:rPr>
              <a:t>=Régulation des espaces classés en réserves + zones UNESCO</a:t>
            </a:r>
          </a:p>
          <a:p>
            <a:endParaRPr lang="fr-FR" dirty="0">
              <a:solidFill>
                <a:srgbClr val="0685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A8C715-F30D-5642-BC64-30A68659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544" y="1932205"/>
            <a:ext cx="5711098" cy="40313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ECF815-E13C-234B-9472-0F428D52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64" y="3819054"/>
            <a:ext cx="3318411" cy="25774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89D770-9EDB-1F45-B887-55D932B85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45" y="3095051"/>
            <a:ext cx="4593654" cy="6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04C5F6-F417-3046-9434-90D51DECF2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991D25-98FC-D249-9CF0-71072D83A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59" y="1300162"/>
            <a:ext cx="6017991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6E674A-387E-AF49-B16E-0300D57E4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606FC8-60C1-4B4F-B710-F6517C847925}"/>
              </a:ext>
            </a:extLst>
          </p:cNvPr>
          <p:cNvSpPr txBox="1"/>
          <p:nvPr/>
        </p:nvSpPr>
        <p:spPr>
          <a:xfrm>
            <a:off x="242888" y="1671638"/>
            <a:ext cx="8558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Pour l’avenir</a:t>
            </a:r>
            <a:r>
              <a:rPr lang="fr-FR" dirty="0"/>
              <a:t>:</a:t>
            </a:r>
          </a:p>
          <a:p>
            <a:r>
              <a:rPr lang="fr-FR" dirty="0">
                <a:solidFill>
                  <a:srgbClr val="0685FF"/>
                </a:solidFill>
              </a:rPr>
              <a:t>°Extension des zones de protection niveau 1 IUCN</a:t>
            </a:r>
          </a:p>
          <a:p>
            <a:r>
              <a:rPr lang="fr-FR" dirty="0">
                <a:solidFill>
                  <a:srgbClr val="0685FF"/>
                </a:solidFill>
              </a:rPr>
              <a:t>°Prise en compte des valeurs autochtones dans la protection normative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FA6E4-EF6A-F043-AAB9-CD5928620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46" y="2905047"/>
            <a:ext cx="4836283" cy="24029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89768E-05DB-624D-BDEE-02FBE6DED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9" y="3050748"/>
            <a:ext cx="4257075" cy="16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27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A7F726-B1A5-6E4E-BE62-79CFFF6936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E6FF84-C42C-8145-84F5-042DAD6EA53A}"/>
              </a:ext>
            </a:extLst>
          </p:cNvPr>
          <p:cNvSpPr txBox="1"/>
          <p:nvPr/>
        </p:nvSpPr>
        <p:spPr>
          <a:xfrm>
            <a:off x="357188" y="1214438"/>
            <a:ext cx="47577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Défis d’intégration des différents acteurs</a:t>
            </a: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6CEA8E-FE46-FD44-A7AC-15F7E98E1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8" y="2544009"/>
            <a:ext cx="9210677" cy="32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2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CF9D60-E4F3-5744-8129-DEFBD600E7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524657-8FA5-DB4A-BCBA-5D63CAF11A3E}"/>
              </a:ext>
            </a:extLst>
          </p:cNvPr>
          <p:cNvSpPr txBox="1"/>
          <p:nvPr/>
        </p:nvSpPr>
        <p:spPr>
          <a:xfrm>
            <a:off x="300039" y="1371600"/>
            <a:ext cx="774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Défis liés au contrôle et à la surveillance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64FA60-D55E-A04F-A696-E25CCB1F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6" y="2153506"/>
            <a:ext cx="6386569" cy="38758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29E380-5C5F-4044-B4A1-088E67250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36" y="1556266"/>
            <a:ext cx="4323317" cy="41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89407E9-8DD9-0F4E-B7AC-60327E212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0DF1C2-0133-3E47-B08E-7F293A323676}"/>
              </a:ext>
            </a:extLst>
          </p:cNvPr>
          <p:cNvSpPr txBox="1"/>
          <p:nvPr/>
        </p:nvSpPr>
        <p:spPr>
          <a:xfrm>
            <a:off x="628650" y="191452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Défis de la connaissance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955596-6125-AE49-B10B-0CD80524A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20" y="797401"/>
            <a:ext cx="3243263" cy="22342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9AB7A1-3136-C54D-B3CC-4FAC0ED2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543174"/>
            <a:ext cx="4457700" cy="33432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362F3D-5B06-1A47-A08D-D82C2B534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08" y="3216479"/>
            <a:ext cx="4533928" cy="30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9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F0995A3-A42F-3F44-A8B3-392D86011D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Merci!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F63DD4-38C0-9242-8E1D-36608C8B987A}"/>
              </a:ext>
            </a:extLst>
          </p:cNvPr>
          <p:cNvSpPr txBox="1"/>
          <p:nvPr/>
        </p:nvSpPr>
        <p:spPr>
          <a:xfrm>
            <a:off x="286836" y="934189"/>
            <a:ext cx="84305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Géraldine Giraudeau</a:t>
            </a:r>
          </a:p>
          <a:p>
            <a:r>
              <a:rPr lang="fr-FR" dirty="0"/>
              <a:t>Agrégée des Facultés de droit, Professeure de droit public, Paris-Saclay (UVSQ)</a:t>
            </a:r>
          </a:p>
          <a:p>
            <a:r>
              <a:rPr lang="fr-FR" dirty="0"/>
              <a:t>Membre du VIP et associée du </a:t>
            </a:r>
            <a:r>
              <a:rPr lang="fr-FR" dirty="0" err="1"/>
              <a:t>Larje</a:t>
            </a:r>
            <a:endParaRPr lang="fr-FR" dirty="0"/>
          </a:p>
          <a:p>
            <a:r>
              <a:rPr lang="fr-FR" dirty="0"/>
              <a:t>Secrétaire du Comité scientifique du Parc naturel de la mer de Corail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hlinkClick r:id="rId2"/>
              </a:rPr>
              <a:t>geraldine.giraudeau@uvsq.fr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5DA3F3-0E6D-B643-A058-0E727B22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49" y="1230725"/>
            <a:ext cx="2718242" cy="9961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09A0C0-5122-4C4E-8E32-AFC51C17F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15" y="2434615"/>
            <a:ext cx="2341176" cy="14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0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57C9B2D-BB14-44A1-8694-862BC09741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129FEF-2D2C-9840-92B5-D938DD67B300}"/>
              </a:ext>
            </a:extLst>
          </p:cNvPr>
          <p:cNvSpPr txBox="1"/>
          <p:nvPr/>
        </p:nvSpPr>
        <p:spPr>
          <a:xfrm>
            <a:off x="144967" y="1884556"/>
            <a:ext cx="47741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685FF"/>
                </a:solidFill>
              </a:rPr>
              <a:t>° Très grande aire marine protégée, près de 1,3 millions de km</a:t>
            </a:r>
            <a:r>
              <a:rPr lang="fr-FR" baseline="30000" dirty="0">
                <a:solidFill>
                  <a:srgbClr val="0685FF"/>
                </a:solidFill>
              </a:rPr>
              <a:t>2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r>
              <a:rPr lang="fr-FR" dirty="0">
                <a:solidFill>
                  <a:srgbClr val="0685FF"/>
                </a:solidFill>
              </a:rPr>
              <a:t>° Exemple des singularités et des défis de la protection de l’environnement marin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r>
              <a:rPr lang="fr-FR" dirty="0">
                <a:solidFill>
                  <a:srgbClr val="0685FF"/>
                </a:solidFill>
              </a:rPr>
              <a:t>°Permet d’illustrer des considérations plus générales relatives à l’effectivité de la protection et à la prise en compte de multiples acteurs dans le développement des AMP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r>
              <a:rPr lang="fr-FR" dirty="0">
                <a:solidFill>
                  <a:srgbClr val="FFC000"/>
                </a:solidFill>
              </a:rPr>
              <a:t>= Chronologie (I) et défis du Parc (II)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1172ABE2-F8A2-144F-92FB-35C80268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9136" y="1248936"/>
            <a:ext cx="7272864" cy="51518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328578-B9C5-1045-AF03-3882DBBE4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036" y="1533294"/>
            <a:ext cx="2555997" cy="17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03DDEB2-C1C6-494E-856C-FE1DA8F5A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(I) Chronologie du PNMC/Contexte général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B7EE72-D98D-764D-A396-7A47936008DC}"/>
              </a:ext>
            </a:extLst>
          </p:cNvPr>
          <p:cNvSpPr txBox="1"/>
          <p:nvPr/>
        </p:nvSpPr>
        <p:spPr>
          <a:xfrm>
            <a:off x="178420" y="1694985"/>
            <a:ext cx="62000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b="1" dirty="0">
                <a:solidFill>
                  <a:srgbClr val="0685FF"/>
                </a:solidFill>
              </a:rPr>
              <a:t>2008</a:t>
            </a:r>
            <a:r>
              <a:rPr lang="fr-FR" dirty="0">
                <a:solidFill>
                  <a:srgbClr val="0685FF"/>
                </a:solidFill>
              </a:rPr>
              <a:t> : six sites calédoniens sont inscrits au patrimoine mondial de l'Unesco. Plus de 15 700 km</a:t>
            </a:r>
            <a:r>
              <a:rPr lang="fr-FR" baseline="30000" dirty="0">
                <a:solidFill>
                  <a:srgbClr val="0685FF"/>
                </a:solidFill>
              </a:rPr>
              <a:t>2</a:t>
            </a:r>
            <a:r>
              <a:rPr lang="fr-FR" dirty="0">
                <a:solidFill>
                  <a:srgbClr val="0685FF"/>
                </a:solidFill>
              </a:rPr>
              <a:t> font l'objet d'une protection particulière.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</a:rPr>
              <a:t>2012</a:t>
            </a:r>
            <a:r>
              <a:rPr lang="fr-FR" dirty="0">
                <a:solidFill>
                  <a:srgbClr val="0685FF"/>
                </a:solidFill>
              </a:rPr>
              <a:t> : le 4 septembre, la Nouvelle-Calédonie annonce au Forum des îles du Pacifique (FIP) son intention de se doter d'un parc naturel couvrant son espace maritime.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</a:rPr>
              <a:t>2014</a:t>
            </a:r>
            <a:r>
              <a:rPr lang="fr-FR" dirty="0">
                <a:solidFill>
                  <a:srgbClr val="0685FF"/>
                </a:solidFill>
              </a:rPr>
              <a:t> : création du parc naturel de la mer de Corail, le 23 avril.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</a:rPr>
              <a:t>2015</a:t>
            </a:r>
            <a:r>
              <a:rPr lang="fr-FR" dirty="0">
                <a:solidFill>
                  <a:srgbClr val="0685FF"/>
                </a:solidFill>
              </a:rPr>
              <a:t> : mise en place d'un comité de gestion.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</a:rPr>
              <a:t>2018</a:t>
            </a:r>
            <a:r>
              <a:rPr lang="fr-FR" dirty="0">
                <a:solidFill>
                  <a:srgbClr val="0685FF"/>
                </a:solidFill>
              </a:rPr>
              <a:t> : Création du comité scientifique +</a:t>
            </a:r>
          </a:p>
          <a:p>
            <a:pPr fontAlgn="base"/>
            <a:r>
              <a:rPr lang="fr-FR" dirty="0">
                <a:solidFill>
                  <a:srgbClr val="0685FF"/>
                </a:solidFill>
              </a:rPr>
              <a:t>le gouvernement de la Nouvelle-Calédonie classe les récifs coralliens en réserves naturelles et intégrales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</a:rPr>
              <a:t>2022</a:t>
            </a:r>
            <a:r>
              <a:rPr lang="fr-FR" dirty="0">
                <a:solidFill>
                  <a:srgbClr val="0685FF"/>
                </a:solidFill>
              </a:rPr>
              <a:t> : le 12 janvier, le Congrès adopte la loi de pays n°2022-1 relative à la protection des aires marines de Nouvelle-Calédonie et sa délibération d'application.</a:t>
            </a:r>
          </a:p>
          <a:p>
            <a:pPr fontAlgn="base"/>
            <a:r>
              <a:rPr lang="fr-FR" dirty="0">
                <a:solidFill>
                  <a:srgbClr val="0685FF"/>
                </a:solidFill>
              </a:rPr>
              <a:t>+élargissement des réserves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C91BA7F5-C172-1C43-994F-7CEB996C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09" y="2065415"/>
            <a:ext cx="5312706" cy="29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07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EC0A63-EB8A-437B-B5BA-32B1C1D572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>
              <a:buAutoNum type="romanUcParenBoth"/>
            </a:pPr>
            <a:r>
              <a:rPr lang="fr-FR" dirty="0"/>
              <a:t>Chronologie du PNMC/Contexte général</a:t>
            </a:r>
          </a:p>
          <a:p>
            <a:pPr marL="571500" indent="-571500">
              <a:buAutoNum type="romanUcParenBoth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6BF2FB-B870-CF43-9D94-C38CABD3183D}"/>
              </a:ext>
            </a:extLst>
          </p:cNvPr>
          <p:cNvSpPr txBox="1"/>
          <p:nvPr/>
        </p:nvSpPr>
        <p:spPr>
          <a:xfrm>
            <a:off x="289932" y="2141034"/>
            <a:ext cx="5806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solidFill>
                <a:srgbClr val="0685FF"/>
              </a:solidFill>
            </a:endParaRPr>
          </a:p>
          <a:p>
            <a:pPr algn="just"/>
            <a:endParaRPr lang="fr-FR" dirty="0">
              <a:solidFill>
                <a:srgbClr val="0685FF"/>
              </a:solidFill>
            </a:endParaRPr>
          </a:p>
          <a:p>
            <a:pPr algn="just"/>
            <a:r>
              <a:rPr lang="fr-FR" dirty="0">
                <a:solidFill>
                  <a:srgbClr val="2E29A0"/>
                </a:solidFill>
              </a:rPr>
              <a:t>Une biodiversité exceptionnelle</a:t>
            </a:r>
          </a:p>
          <a:p>
            <a:pPr algn="just"/>
            <a:r>
              <a:rPr lang="fr-FR" dirty="0">
                <a:solidFill>
                  <a:srgbClr val="0685FF"/>
                </a:solidFill>
              </a:rPr>
              <a:t>°Quatre grands écosystèmes se retrouvent dans le parc naturel : profond, pélagique, corallien et insulaire</a:t>
            </a:r>
          </a:p>
          <a:p>
            <a:pPr algn="just"/>
            <a:r>
              <a:rPr lang="fr-FR" dirty="0">
                <a:solidFill>
                  <a:srgbClr val="0685FF"/>
                </a:solidFill>
              </a:rPr>
              <a:t>°Le parc recense 2 000 espèces de poissons</a:t>
            </a:r>
          </a:p>
          <a:p>
            <a:r>
              <a:rPr lang="fr-FR" dirty="0">
                <a:solidFill>
                  <a:srgbClr val="0685FF"/>
                </a:solidFill>
              </a:rPr>
              <a:t>°25 espèces de mammifères marins, 48 de </a:t>
            </a:r>
          </a:p>
          <a:p>
            <a:r>
              <a:rPr lang="fr-FR" dirty="0">
                <a:solidFill>
                  <a:srgbClr val="0685FF"/>
                </a:solidFill>
              </a:rPr>
              <a:t>requins, 19 d’oiseaux nicheurs, et </a:t>
            </a:r>
          </a:p>
          <a:p>
            <a:r>
              <a:rPr lang="fr-FR" dirty="0">
                <a:solidFill>
                  <a:srgbClr val="0685FF"/>
                </a:solidFill>
              </a:rPr>
              <a:t>cinq des sept espèces de tortues marines.</a:t>
            </a:r>
          </a:p>
          <a:p>
            <a:r>
              <a:rPr lang="fr-FR" dirty="0">
                <a:solidFill>
                  <a:srgbClr val="0685FF"/>
                </a:solidFill>
              </a:rPr>
              <a:t>°Un tiers des récifs </a:t>
            </a:r>
            <a:r>
              <a:rPr lang="fr-FR" dirty="0" err="1">
                <a:solidFill>
                  <a:srgbClr val="0685FF"/>
                </a:solidFill>
              </a:rPr>
              <a:t>pristines</a:t>
            </a:r>
            <a:r>
              <a:rPr lang="fr-FR" dirty="0">
                <a:solidFill>
                  <a:srgbClr val="0685FF"/>
                </a:solidFill>
              </a:rPr>
              <a:t> de la planète</a:t>
            </a: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F19C4CF1-AD60-BE4E-9EED-0331462C1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71" y="774300"/>
            <a:ext cx="26543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41CB24-B99C-B941-8217-BE4D59D3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13" b="50000"/>
          <a:stretch/>
        </p:blipFill>
        <p:spPr>
          <a:xfrm>
            <a:off x="4988312" y="4354668"/>
            <a:ext cx="6000750" cy="1968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3A0DCE-FCB1-C548-BAF5-95B9B8F25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341" y="813725"/>
            <a:ext cx="5006120" cy="33792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550876-67EE-8345-9434-8CCD411E4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5487"/>
            <a:ext cx="3356517" cy="188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F06C815-BEFB-034C-BF4C-A239711FA8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(I) Chronologie du PNMC/Contexte général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6B658EF-3398-D742-A537-25DC53448865}"/>
              </a:ext>
            </a:extLst>
          </p:cNvPr>
          <p:cNvSpPr txBox="1"/>
          <p:nvPr/>
        </p:nvSpPr>
        <p:spPr>
          <a:xfrm>
            <a:off x="89210" y="1750742"/>
            <a:ext cx="5832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A0"/>
                </a:solidFill>
              </a:rPr>
              <a:t>Ainsi qu’un héritage culturel unique</a:t>
            </a:r>
            <a:endParaRPr lang="fr-FR" dirty="0"/>
          </a:p>
          <a:p>
            <a:endParaRPr lang="fr-FR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1800" dirty="0">
                <a:solidFill>
                  <a:srgbClr val="0685FF"/>
                </a:solidFill>
              </a:rPr>
              <a:t>° </a:t>
            </a:r>
            <a:r>
              <a:rPr lang="fr-FR" dirty="0">
                <a:solidFill>
                  <a:srgbClr val="0685FF"/>
                </a:solidFill>
              </a:rPr>
              <a:t>La mer , héritage naturel dans la culture Kanak</a:t>
            </a:r>
            <a:endParaRPr lang="fr-FR" sz="1800" dirty="0">
              <a:solidFill>
                <a:srgbClr val="0685FF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1800" dirty="0">
                <a:solidFill>
                  <a:srgbClr val="0685FF"/>
                </a:solidFill>
              </a:rPr>
              <a:t>° Témoignages historiques des activités humaines en mer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10">
            <a:extLst>
              <a:ext uri="{FF2B5EF4-FFF2-40B4-BE49-F238E27FC236}">
                <a16:creationId xmlns:a16="http://schemas.microsoft.com/office/drawing/2014/main" id="{8CD7F190-095C-824A-8130-9BF140DD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13228" b="14077"/>
          <a:stretch/>
        </p:blipFill>
        <p:spPr bwMode="auto">
          <a:xfrm>
            <a:off x="6772759" y="711862"/>
            <a:ext cx="5330031" cy="292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C6F8C518-5828-4343-B51C-66C863EA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1" y="3579614"/>
            <a:ext cx="44735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991019-B842-EF43-A458-FCDF4F0E8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249" y="3664959"/>
            <a:ext cx="2671492" cy="20419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940865-CBDD-3043-B286-D4600415A1AB}"/>
              </a:ext>
            </a:extLst>
          </p:cNvPr>
          <p:cNvSpPr txBox="1"/>
          <p:nvPr/>
        </p:nvSpPr>
        <p:spPr>
          <a:xfrm>
            <a:off x="4947249" y="5873858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haches/herminettes en bénitier fossile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fr-FR" sz="1200" i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millénaire après J.-C.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@Ch. Sand</a:t>
            </a:r>
            <a:endParaRPr lang="fr-FR" sz="1200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8166FB-5DB2-934B-8CA9-26258EE31098}"/>
              </a:ext>
            </a:extLst>
          </p:cNvPr>
          <p:cNvSpPr txBox="1"/>
          <p:nvPr/>
        </p:nvSpPr>
        <p:spPr>
          <a:xfrm>
            <a:off x="7935133" y="5889246"/>
            <a:ext cx="6106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abri sous roche de la côte nord-est de Walpole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fr-FR" sz="1200" i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millénaire après J.-C.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@Ch. Sand</a:t>
            </a:r>
            <a:endParaRPr lang="fr-FR" sz="1200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8E57161-A377-6948-BEB1-655CC4C91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53" y="3725358"/>
            <a:ext cx="2752242" cy="20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5B3C37C-C006-514F-BD36-B063F6D0F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(I) Chronologie du PNMC/Contexte général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26D9A3-B17B-024D-A019-28BE4457461B}"/>
              </a:ext>
            </a:extLst>
          </p:cNvPr>
          <p:cNvSpPr txBox="1"/>
          <p:nvPr/>
        </p:nvSpPr>
        <p:spPr>
          <a:xfrm>
            <a:off x="830317" y="1734207"/>
            <a:ext cx="72311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Fonctionnement/Gouvernance</a:t>
            </a: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r>
              <a:rPr lang="fr-FR" dirty="0">
                <a:solidFill>
                  <a:srgbClr val="0685FF"/>
                </a:solidFill>
              </a:rPr>
              <a:t>°Coprésidence</a:t>
            </a:r>
          </a:p>
          <a:p>
            <a:r>
              <a:rPr lang="fr-FR" dirty="0">
                <a:solidFill>
                  <a:srgbClr val="0685FF"/>
                </a:solidFill>
              </a:rPr>
              <a:t>°Comité de gestion- 4 collèges: institutions, société civile, professionnels et représentants coutumiers</a:t>
            </a:r>
          </a:p>
          <a:p>
            <a:r>
              <a:rPr lang="fr-FR" dirty="0">
                <a:solidFill>
                  <a:srgbClr val="0685FF"/>
                </a:solidFill>
              </a:rPr>
              <a:t>°Comité scientifique – 13 membres actuellement</a:t>
            </a:r>
          </a:p>
        </p:txBody>
      </p:sp>
    </p:spTree>
    <p:extLst>
      <p:ext uri="{BB962C8B-B14F-4D97-AF65-F5344CB8AC3E}">
        <p14:creationId xmlns:p14="http://schemas.microsoft.com/office/powerpoint/2010/main" val="18146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4C1C3E-009B-4C43-A023-6FCDAB613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76981F-10EC-C845-B7D5-3B48785E0AF1}"/>
              </a:ext>
            </a:extLst>
          </p:cNvPr>
          <p:cNvSpPr txBox="1"/>
          <p:nvPr/>
        </p:nvSpPr>
        <p:spPr>
          <a:xfrm>
            <a:off x="756405" y="1335307"/>
            <a:ext cx="1100220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Défis juridiques</a:t>
            </a:r>
          </a:p>
          <a:p>
            <a:endParaRPr lang="fr-FR" dirty="0">
              <a:solidFill>
                <a:srgbClr val="2E29FF"/>
              </a:solidFill>
            </a:endParaRPr>
          </a:p>
          <a:p>
            <a:r>
              <a:rPr lang="fr-FR" dirty="0">
                <a:solidFill>
                  <a:srgbClr val="2E29FF"/>
                </a:solidFill>
              </a:rPr>
              <a:t>1. Le contenu normatif des AMP</a:t>
            </a: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r>
              <a:rPr lang="fr-FR" dirty="0">
                <a:solidFill>
                  <a:srgbClr val="FFC300"/>
                </a:solidFill>
              </a:rPr>
              <a:t>IUCN: « Un espace géographique clairement défini, reconnu, spécialisé et géré par des moyens légaux ou d'autres moyens efficaces, visant à assurer la conservation à long terme de la nature et des services écosystémiques et valeurs culturelles qui y sont associés »</a:t>
            </a: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  <a:p>
            <a:endParaRPr lang="fr-FR" dirty="0">
              <a:solidFill>
                <a:srgbClr val="2E2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0425698-36BD-4447-8E9C-F457E5D25E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DE8518-DB93-C94E-8792-2B8659926742}"/>
              </a:ext>
            </a:extLst>
          </p:cNvPr>
          <p:cNvSpPr txBox="1"/>
          <p:nvPr/>
        </p:nvSpPr>
        <p:spPr>
          <a:xfrm>
            <a:off x="756407" y="2114550"/>
            <a:ext cx="101592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685FF"/>
                </a:solidFill>
              </a:rPr>
              <a:t>2. Les limites du Parc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r>
              <a:rPr lang="fr-FR" dirty="0">
                <a:solidFill>
                  <a:srgbClr val="0685FF"/>
                </a:solidFill>
              </a:rPr>
              <a:t>= Frontières</a:t>
            </a:r>
          </a:p>
          <a:p>
            <a:r>
              <a:rPr lang="fr-FR" dirty="0">
                <a:solidFill>
                  <a:srgbClr val="0685FF"/>
                </a:solidFill>
              </a:rPr>
              <a:t>= Limites et montée des eaux</a:t>
            </a:r>
          </a:p>
          <a:p>
            <a:r>
              <a:rPr lang="fr-FR" dirty="0">
                <a:solidFill>
                  <a:srgbClr val="0685FF"/>
                </a:solidFill>
              </a:rPr>
              <a:t>= Interférence de certains différends de </a:t>
            </a:r>
          </a:p>
          <a:p>
            <a:r>
              <a:rPr lang="fr-FR" dirty="0">
                <a:solidFill>
                  <a:srgbClr val="0685FF"/>
                </a:solidFill>
              </a:rPr>
              <a:t>souveraineté</a:t>
            </a: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  <a:p>
            <a:endParaRPr lang="fr-FR" dirty="0">
              <a:solidFill>
                <a:srgbClr val="0685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9AD78D-FACD-B143-B9D2-6BD010499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56104"/>
            <a:ext cx="6961125" cy="47287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AF7BE9-A776-4F4E-BA31-A1FC8237D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88" y="4190965"/>
            <a:ext cx="3098738" cy="1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416BB0-DAE1-9B49-A994-2DC6881BF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(II) Défis et pistes pour l’avenir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41B836-715B-5B49-AA73-FE6347C4E139}"/>
              </a:ext>
            </a:extLst>
          </p:cNvPr>
          <p:cNvSpPr txBox="1"/>
          <p:nvPr/>
        </p:nvSpPr>
        <p:spPr>
          <a:xfrm>
            <a:off x="756406" y="1026288"/>
            <a:ext cx="61079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Samoa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Pathway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(2014)</a:t>
            </a:r>
          </a:p>
          <a:p>
            <a:pPr algn="just"/>
            <a:r>
              <a:rPr lang="fr-F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déclaration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Taputaputea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(2015)</a:t>
            </a:r>
            <a:r>
              <a:rPr lang="fr-F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'engagement de </a:t>
            </a:r>
            <a:r>
              <a:rPr lang="fr-F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Delap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(2018)</a:t>
            </a:r>
            <a:r>
              <a:rPr lang="fr-F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communiqué du secrétariat du FIP du 49e Forum des îles du Pacifique (2018)</a:t>
            </a:r>
            <a:r>
              <a:rPr lang="fr-F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communiqué du secrétariat du FIP du 50e Forum des îles du Pacifique de 2019</a:t>
            </a:r>
            <a:r>
              <a:rPr lang="fr-F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FR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déclaration du FIP d’août 2021 sur la préservation des zones maritimes face à l'élévation du niveau de la mer liée au changement climatique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38DFD8-2472-D446-AE49-FA26CB68D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541" y="4543354"/>
            <a:ext cx="3918080" cy="1288358"/>
          </a:xfrm>
          <a:prstGeom prst="rect">
            <a:avLst/>
          </a:prstGeom>
        </p:spPr>
      </p:pic>
      <p:pic>
        <p:nvPicPr>
          <p:cNvPr id="6" name="Espace réservé du contenu 8">
            <a:extLst>
              <a:ext uri="{FF2B5EF4-FFF2-40B4-BE49-F238E27FC236}">
                <a16:creationId xmlns:a16="http://schemas.microsoft.com/office/drawing/2014/main" id="{59F899C1-D4A2-9742-8843-F14577454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65" y="1781433"/>
            <a:ext cx="3932227" cy="27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3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783</Words>
  <Application>Microsoft Macintosh PowerPoint</Application>
  <PresentationFormat>Grand écran</PresentationFormat>
  <Paragraphs>125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Alexia PIGEAULT</dc:creator>
  <cp:lastModifiedBy>Géraldine Giraudeau</cp:lastModifiedBy>
  <cp:revision>35</cp:revision>
  <dcterms:created xsi:type="dcterms:W3CDTF">2023-05-15T08:39:27Z</dcterms:created>
  <dcterms:modified xsi:type="dcterms:W3CDTF">2023-06-05T08:36:36Z</dcterms:modified>
</cp:coreProperties>
</file>