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9" r:id="rId2"/>
    <p:sldId id="261" r:id="rId3"/>
    <p:sldId id="262" r:id="rId4"/>
    <p:sldId id="264" r:id="rId5"/>
    <p:sldId id="267" r:id="rId6"/>
    <p:sldId id="268" r:id="rId7"/>
    <p:sldId id="271" r:id="rId8"/>
    <p:sldId id="269" r:id="rId9"/>
    <p:sldId id="273" r:id="rId10"/>
    <p:sldId id="266" r:id="rId11"/>
    <p:sldId id="270" r:id="rId12"/>
    <p:sldId id="263" r:id="rId13"/>
    <p:sldId id="272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85FF"/>
    <a:srgbClr val="FF9700"/>
    <a:srgbClr val="62A0DF"/>
    <a:srgbClr val="FAFAFA"/>
    <a:srgbClr val="2E29A0"/>
    <a:srgbClr val="FFC300"/>
    <a:srgbClr val="2E2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7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4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toine%201/Desktop/Descriptors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toine%201/Desktop/DedooseChartExport_2023_5_31_1641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toine%201/Desktop/densitycodecountry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toine%201/Desktop/densitycodecountry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toine%201/Desktop/DedooseChartExport_2023_5_31_1641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toine%201/Desktop/densitycodecountry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toine%201/Desktop/DedooseChartCOUNTRIES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Classes de distribution des </a:t>
            </a:r>
            <a:r>
              <a:rPr lang="en-US" dirty="0" err="1"/>
              <a:t>âges</a:t>
            </a:r>
            <a:r>
              <a:rPr lang="en-US" dirty="0"/>
              <a:t> des </a:t>
            </a:r>
            <a:r>
              <a:rPr lang="en-US" dirty="0" err="1"/>
              <a:t>volontaires</a:t>
            </a:r>
            <a:r>
              <a:rPr lang="en-US" dirty="0"/>
              <a:t> (n = 44)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'Dedoose Chart Export'!$B$194</c:f>
              <c:strCache>
                <c:ptCount val="1"/>
                <c:pt idx="0">
                  <c:v>Set: infos, Field: Age</c:v>
                </c:pt>
              </c:strCache>
            </c:strRef>
          </c:tx>
          <c:spPr>
            <a:solidFill>
              <a:srgbClr val="FF9700"/>
            </a:solidFill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invertIfNegative val="0"/>
          <c:cat>
            <c:strRef>
              <c:f>'Dedoose Chart Export'!$A$195:$A$201</c:f>
              <c:strCache>
                <c:ptCount val="7"/>
                <c:pt idx="0">
                  <c:v>[19 ; 28]</c:v>
                </c:pt>
                <c:pt idx="1">
                  <c:v>[29 ; 38]</c:v>
                </c:pt>
                <c:pt idx="2">
                  <c:v>[39 ; 48]</c:v>
                </c:pt>
                <c:pt idx="3">
                  <c:v>[49 ; 58]</c:v>
                </c:pt>
                <c:pt idx="4">
                  <c:v>[59 ; 68]</c:v>
                </c:pt>
                <c:pt idx="5">
                  <c:v>[69 ; 78]</c:v>
                </c:pt>
                <c:pt idx="6">
                  <c:v>[79 ; 88[</c:v>
                </c:pt>
              </c:strCache>
            </c:strRef>
          </c:cat>
          <c:val>
            <c:numRef>
              <c:f>'Dedoose Chart Export'!$B$195:$B$201</c:f>
              <c:numCache>
                <c:formatCode>@</c:formatCode>
                <c:ptCount val="7"/>
                <c:pt idx="0">
                  <c:v>10</c:v>
                </c:pt>
                <c:pt idx="1">
                  <c:v>2</c:v>
                </c:pt>
                <c:pt idx="2">
                  <c:v>5</c:v>
                </c:pt>
                <c:pt idx="3">
                  <c:v>6</c:v>
                </c:pt>
                <c:pt idx="4">
                  <c:v>10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80-454A-B39D-FE61A3A4F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41415279"/>
        <c:axId val="441075119"/>
      </c:barChart>
      <c:catAx>
        <c:axId val="44141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1075119"/>
        <c:crosses val="autoZero"/>
        <c:auto val="1"/>
        <c:lblAlgn val="ctr"/>
        <c:lblOffset val="100"/>
        <c:noMultiLvlLbl val="0"/>
      </c:catAx>
      <c:valAx>
        <c:axId val="44107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1415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>
      <a:outerShdw blurRad="50800" dist="38100" dir="5400000" algn="t" rotWithShape="0">
        <a:prstClr val="black">
          <a:alpha val="40000"/>
        </a:prstClr>
      </a:outerShdw>
    </a:effectLst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Positions sur le développement de parcs éoliens offshores selon les lieux échantillonnés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'Descriptor Code Application Cor'!$A$5</c:f>
              <c:strCache>
                <c:ptCount val="1"/>
                <c:pt idx="0">
                  <c:v>Contre</c:v>
                </c:pt>
              </c:strCache>
            </c:strRef>
          </c:tx>
          <c:spPr>
            <a:solidFill>
              <a:srgbClr val="2E29A0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'Descriptor Code Application Cor'!$B$2:$K$2</c:f>
              <c:strCache>
                <c:ptCount val="10"/>
                <c:pt idx="0">
                  <c:v>USA</c:v>
                </c:pt>
                <c:pt idx="1">
                  <c:v>France</c:v>
                </c:pt>
                <c:pt idx="2">
                  <c:v>Brunswick</c:v>
                </c:pt>
                <c:pt idx="3">
                  <c:v>Camden</c:v>
                </c:pt>
                <c:pt idx="4">
                  <c:v>Belfast</c:v>
                </c:pt>
                <c:pt idx="5">
                  <c:v>Rockland</c:v>
                </c:pt>
                <c:pt idx="6">
                  <c:v>Rockport</c:v>
                </c:pt>
                <c:pt idx="7">
                  <c:v>Saint Jean de Monts</c:v>
                </c:pt>
                <c:pt idx="8">
                  <c:v>Saint Gilles Croix de Vie</c:v>
                </c:pt>
                <c:pt idx="9">
                  <c:v>Nantes</c:v>
                </c:pt>
              </c:strCache>
            </c:strRef>
          </c:cat>
          <c:val>
            <c:numRef>
              <c:f>'Descriptor Code Application Cor'!$B$5:$K$5</c:f>
              <c:numCache>
                <c:formatCode>@</c:formatCode>
                <c:ptCount val="10"/>
                <c:pt idx="0">
                  <c:v>1</c:v>
                </c:pt>
                <c:pt idx="1">
                  <c:v>4.29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1.1200000000000001</c:v>
                </c:pt>
                <c:pt idx="8">
                  <c:v>4.5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2-424C-8828-4A549AA9A9EC}"/>
            </c:ext>
          </c:extLst>
        </c:ser>
        <c:ser>
          <c:idx val="1"/>
          <c:order val="1"/>
          <c:tx>
            <c:strRef>
              <c:f>'Descriptor Code Application Cor'!$A$6</c:f>
              <c:strCache>
                <c:ptCount val="1"/>
                <c:pt idx="0">
                  <c:v>NA</c:v>
                </c:pt>
              </c:strCache>
            </c:strRef>
          </c:tx>
          <c:spPr>
            <a:solidFill>
              <a:srgbClr val="FF97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'Descriptor Code Application Cor'!$B$2:$K$2</c:f>
              <c:strCache>
                <c:ptCount val="10"/>
                <c:pt idx="0">
                  <c:v>USA</c:v>
                </c:pt>
                <c:pt idx="1">
                  <c:v>France</c:v>
                </c:pt>
                <c:pt idx="2">
                  <c:v>Brunswick</c:v>
                </c:pt>
                <c:pt idx="3">
                  <c:v>Camden</c:v>
                </c:pt>
                <c:pt idx="4">
                  <c:v>Belfast</c:v>
                </c:pt>
                <c:pt idx="5">
                  <c:v>Rockland</c:v>
                </c:pt>
                <c:pt idx="6">
                  <c:v>Rockport</c:v>
                </c:pt>
                <c:pt idx="7">
                  <c:v>Saint Jean de Monts</c:v>
                </c:pt>
                <c:pt idx="8">
                  <c:v>Saint Gilles Croix de Vie</c:v>
                </c:pt>
                <c:pt idx="9">
                  <c:v>Nantes</c:v>
                </c:pt>
              </c:strCache>
            </c:strRef>
          </c:cat>
          <c:val>
            <c:numRef>
              <c:f>'Descriptor Code Application Cor'!$B$6:$K$6</c:f>
              <c:numCache>
                <c:formatCode>@</c:formatCode>
                <c:ptCount val="10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E2-424C-8828-4A549AA9A9EC}"/>
            </c:ext>
          </c:extLst>
        </c:ser>
        <c:ser>
          <c:idx val="2"/>
          <c:order val="2"/>
          <c:tx>
            <c:strRef>
              <c:f>'Descriptor Code Application Cor'!$A$7</c:f>
              <c:strCache>
                <c:ptCount val="1"/>
                <c:pt idx="0">
                  <c:v>Pour</c:v>
                </c:pt>
              </c:strCache>
            </c:strRef>
          </c:tx>
          <c:spPr>
            <a:solidFill>
              <a:srgbClr val="0685FF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'Descriptor Code Application Cor'!$B$2:$K$2</c:f>
              <c:strCache>
                <c:ptCount val="10"/>
                <c:pt idx="0">
                  <c:v>USA</c:v>
                </c:pt>
                <c:pt idx="1">
                  <c:v>France</c:v>
                </c:pt>
                <c:pt idx="2">
                  <c:v>Brunswick</c:v>
                </c:pt>
                <c:pt idx="3">
                  <c:v>Camden</c:v>
                </c:pt>
                <c:pt idx="4">
                  <c:v>Belfast</c:v>
                </c:pt>
                <c:pt idx="5">
                  <c:v>Rockland</c:v>
                </c:pt>
                <c:pt idx="6">
                  <c:v>Rockport</c:v>
                </c:pt>
                <c:pt idx="7">
                  <c:v>Saint Jean de Monts</c:v>
                </c:pt>
                <c:pt idx="8">
                  <c:v>Saint Gilles Croix de Vie</c:v>
                </c:pt>
                <c:pt idx="9">
                  <c:v>Nantes</c:v>
                </c:pt>
              </c:strCache>
            </c:strRef>
          </c:cat>
          <c:val>
            <c:numRef>
              <c:f>'Descriptor Code Application Cor'!$B$7:$K$7</c:f>
              <c:numCache>
                <c:formatCode>@</c:formatCode>
                <c:ptCount val="10"/>
                <c:pt idx="0">
                  <c:v>17</c:v>
                </c:pt>
                <c:pt idx="1">
                  <c:v>6.43</c:v>
                </c:pt>
                <c:pt idx="2">
                  <c:v>5.62</c:v>
                </c:pt>
                <c:pt idx="3">
                  <c:v>12</c:v>
                </c:pt>
                <c:pt idx="4">
                  <c:v>2</c:v>
                </c:pt>
                <c:pt idx="5">
                  <c:v>1.8</c:v>
                </c:pt>
                <c:pt idx="6">
                  <c:v>4.5</c:v>
                </c:pt>
                <c:pt idx="7">
                  <c:v>1.1200000000000001</c:v>
                </c:pt>
                <c:pt idx="8">
                  <c:v>4.5</c:v>
                </c:pt>
                <c:pt idx="9">
                  <c:v>2.25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E2-424C-8828-4A549AA9A9EC}"/>
            </c:ext>
          </c:extLst>
        </c:ser>
        <c:ser>
          <c:idx val="3"/>
          <c:order val="3"/>
          <c:tx>
            <c:strRef>
              <c:f>'Descriptor Code Application Cor'!$A$8</c:f>
              <c:strCache>
                <c:ptCount val="1"/>
                <c:pt idx="0">
                  <c:v>Incertain</c:v>
                </c:pt>
              </c:strCache>
            </c:strRef>
          </c:tx>
          <c:spPr>
            <a:solidFill>
              <a:srgbClr val="FFC3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'Descriptor Code Application Cor'!$B$2:$K$2</c:f>
              <c:strCache>
                <c:ptCount val="10"/>
                <c:pt idx="0">
                  <c:v>USA</c:v>
                </c:pt>
                <c:pt idx="1">
                  <c:v>France</c:v>
                </c:pt>
                <c:pt idx="2">
                  <c:v>Brunswick</c:v>
                </c:pt>
                <c:pt idx="3">
                  <c:v>Camden</c:v>
                </c:pt>
                <c:pt idx="4">
                  <c:v>Belfast</c:v>
                </c:pt>
                <c:pt idx="5">
                  <c:v>Rockland</c:v>
                </c:pt>
                <c:pt idx="6">
                  <c:v>Rockport</c:v>
                </c:pt>
                <c:pt idx="7">
                  <c:v>Saint Jean de Monts</c:v>
                </c:pt>
                <c:pt idx="8">
                  <c:v>Saint Gilles Croix de Vie</c:v>
                </c:pt>
                <c:pt idx="9">
                  <c:v>Nantes</c:v>
                </c:pt>
              </c:strCache>
            </c:strRef>
          </c:cat>
          <c:val>
            <c:numRef>
              <c:f>'Descriptor Code Application Cor'!$B$8:$K$8</c:f>
              <c:numCache>
                <c:formatCode>@</c:formatCode>
                <c:ptCount val="10"/>
                <c:pt idx="0">
                  <c:v>8</c:v>
                </c:pt>
                <c:pt idx="1">
                  <c:v>2.14</c:v>
                </c:pt>
                <c:pt idx="2">
                  <c:v>1.1200000000000001</c:v>
                </c:pt>
                <c:pt idx="3">
                  <c:v>0</c:v>
                </c:pt>
                <c:pt idx="4">
                  <c:v>2</c:v>
                </c:pt>
                <c:pt idx="5">
                  <c:v>7.2</c:v>
                </c:pt>
                <c:pt idx="6">
                  <c:v>4.5</c:v>
                </c:pt>
                <c:pt idx="7">
                  <c:v>0</c:v>
                </c:pt>
                <c:pt idx="8">
                  <c:v>0</c:v>
                </c:pt>
                <c:pt idx="9">
                  <c:v>2.25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E2-424C-8828-4A549AA9A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10309247"/>
        <c:axId val="241110975"/>
      </c:barChart>
      <c:catAx>
        <c:axId val="210309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1110975"/>
        <c:crosses val="autoZero"/>
        <c:auto val="1"/>
        <c:lblAlgn val="ctr"/>
        <c:lblOffset val="100"/>
        <c:noMultiLvlLbl val="0"/>
      </c:catAx>
      <c:valAx>
        <c:axId val="241110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0309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Quantification des points positifs des parcs éoliens flottants selon les volontaires en fonction de leur pays d'origine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'Descriptor Code Application Cor'!$B$1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485FF"/>
            </a:solidFill>
            <a:ln w="19050">
              <a:solidFill>
                <a:schemeClr val="bg1"/>
              </a:solidFill>
            </a:ln>
            <a:effectLst/>
          </c:spPr>
          <c:invertIfNegative val="0"/>
          <c:cat>
            <c:strRef>
              <c:f>'Descriptor Code Application Cor'!$A$60:$A$67</c:f>
              <c:strCache>
                <c:ptCount val="8"/>
                <c:pt idx="0">
                  <c:v>Efficacité</c:v>
                </c:pt>
                <c:pt idx="1">
                  <c:v>Opportunités d'emplois</c:v>
                </c:pt>
                <c:pt idx="2">
                  <c:v>Maintenance</c:v>
                </c:pt>
                <c:pt idx="3">
                  <c:v>Énergie propre</c:v>
                </c:pt>
                <c:pt idx="4">
                  <c:v>Résistance/Résilience</c:v>
                </c:pt>
                <c:pt idx="5">
                  <c:v>Vie Marine</c:v>
                </c:pt>
                <c:pt idx="6">
                  <c:v>Optimisation espace</c:v>
                </c:pt>
                <c:pt idx="7">
                  <c:v>Aspect visuel</c:v>
                </c:pt>
              </c:strCache>
            </c:strRef>
          </c:cat>
          <c:val>
            <c:numRef>
              <c:f>'Descriptor Code Application Cor'!$B$60:$B$67</c:f>
              <c:numCache>
                <c:formatCode>@</c:formatCode>
                <c:ptCount val="8"/>
                <c:pt idx="0">
                  <c:v>7</c:v>
                </c:pt>
                <c:pt idx="1">
                  <c:v>2</c:v>
                </c:pt>
                <c:pt idx="2">
                  <c:v>1</c:v>
                </c:pt>
                <c:pt idx="3">
                  <c:v>6</c:v>
                </c:pt>
                <c:pt idx="4">
                  <c:v>2</c:v>
                </c:pt>
                <c:pt idx="5">
                  <c:v>7</c:v>
                </c:pt>
                <c:pt idx="6">
                  <c:v>6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E8-934A-8630-0EFDEA27AEF1}"/>
            </c:ext>
          </c:extLst>
        </c:ser>
        <c:ser>
          <c:idx val="0"/>
          <c:order val="1"/>
          <c:tx>
            <c:strRef>
              <c:f>'Descriptor Code Application Cor'!$C$1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rgbClr val="FF97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cat>
            <c:strRef>
              <c:f>'Descriptor Code Application Cor'!$A$60:$A$67</c:f>
              <c:strCache>
                <c:ptCount val="8"/>
                <c:pt idx="0">
                  <c:v>Efficacité</c:v>
                </c:pt>
                <c:pt idx="1">
                  <c:v>Opportunités d'emplois</c:v>
                </c:pt>
                <c:pt idx="2">
                  <c:v>Maintenance</c:v>
                </c:pt>
                <c:pt idx="3">
                  <c:v>Énergie propre</c:v>
                </c:pt>
                <c:pt idx="4">
                  <c:v>Résistance/Résilience</c:v>
                </c:pt>
                <c:pt idx="5">
                  <c:v>Vie Marine</c:v>
                </c:pt>
                <c:pt idx="6">
                  <c:v>Optimisation espace</c:v>
                </c:pt>
                <c:pt idx="7">
                  <c:v>Aspect visuel</c:v>
                </c:pt>
              </c:strCache>
            </c:strRef>
          </c:cat>
          <c:val>
            <c:numRef>
              <c:f>'Descriptor Code Application Cor'!$C$60:$C$67</c:f>
              <c:numCache>
                <c:formatCode>@</c:formatCode>
                <c:ptCount val="8"/>
                <c:pt idx="0">
                  <c:v>8.57</c:v>
                </c:pt>
                <c:pt idx="1">
                  <c:v>0</c:v>
                </c:pt>
                <c:pt idx="2">
                  <c:v>4.29</c:v>
                </c:pt>
                <c:pt idx="3">
                  <c:v>2.14</c:v>
                </c:pt>
                <c:pt idx="4">
                  <c:v>2.14</c:v>
                </c:pt>
                <c:pt idx="5">
                  <c:v>12.86</c:v>
                </c:pt>
                <c:pt idx="6">
                  <c:v>4.29</c:v>
                </c:pt>
                <c:pt idx="7">
                  <c:v>6.43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E8-934A-8630-0EFDEA27AE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50354608"/>
        <c:axId val="1841025520"/>
      </c:barChart>
      <c:catAx>
        <c:axId val="185035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41025520"/>
        <c:crosses val="autoZero"/>
        <c:auto val="1"/>
        <c:lblAlgn val="ctr"/>
        <c:lblOffset val="100"/>
        <c:noMultiLvlLbl val="0"/>
      </c:catAx>
      <c:valAx>
        <c:axId val="1841025520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5035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+mn-lt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fr-FR"/>
              <a:t>Quantification des points négatifs des parcs éoliens flottants selon les volontaires en fonction de leur pays d'origine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'Descriptor Code Application Cor'!$B$1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485FF"/>
            </a:solidFill>
            <a:ln w="19050">
              <a:solidFill>
                <a:schemeClr val="bg1"/>
              </a:solidFill>
            </a:ln>
            <a:effectLst/>
          </c:spPr>
          <c:invertIfNegative val="0"/>
          <c:cat>
            <c:strRef>
              <c:f>'Descriptor Code Application Cor'!$A$70:$A$77</c:f>
              <c:strCache>
                <c:ptCount val="8"/>
                <c:pt idx="0">
                  <c:v>Efficacité</c:v>
                </c:pt>
                <c:pt idx="1">
                  <c:v>Collisions</c:v>
                </c:pt>
                <c:pt idx="2">
                  <c:v>Maintenance</c:v>
                </c:pt>
                <c:pt idx="3">
                  <c:v>Construction</c:v>
                </c:pt>
                <c:pt idx="4">
                  <c:v>Fiabilité</c:v>
                </c:pt>
                <c:pt idx="5">
                  <c:v>Vie marine</c:v>
                </c:pt>
                <c:pt idx="6">
                  <c:v>Économie (pêche)</c:v>
                </c:pt>
                <c:pt idx="7">
                  <c:v>Aspect visuel</c:v>
                </c:pt>
              </c:strCache>
            </c:strRef>
          </c:cat>
          <c:val>
            <c:numRef>
              <c:f>'Descriptor Code Application Cor'!$B$70:$B$77</c:f>
              <c:numCache>
                <c:formatCode>@</c:formatCode>
                <c:ptCount val="8"/>
                <c:pt idx="0">
                  <c:v>4</c:v>
                </c:pt>
                <c:pt idx="1">
                  <c:v>3</c:v>
                </c:pt>
                <c:pt idx="2">
                  <c:v>7</c:v>
                </c:pt>
                <c:pt idx="3">
                  <c:v>1</c:v>
                </c:pt>
                <c:pt idx="4">
                  <c:v>8</c:v>
                </c:pt>
                <c:pt idx="5">
                  <c:v>10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68-F44A-ABC6-1671DB2B18AB}"/>
            </c:ext>
          </c:extLst>
        </c:ser>
        <c:ser>
          <c:idx val="0"/>
          <c:order val="1"/>
          <c:tx>
            <c:strRef>
              <c:f>'Descriptor Code Application Cor'!$C$1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rgbClr val="FF97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cat>
            <c:strRef>
              <c:f>'Descriptor Code Application Cor'!$A$70:$A$77</c:f>
              <c:strCache>
                <c:ptCount val="8"/>
                <c:pt idx="0">
                  <c:v>Efficacité</c:v>
                </c:pt>
                <c:pt idx="1">
                  <c:v>Collisions</c:v>
                </c:pt>
                <c:pt idx="2">
                  <c:v>Maintenance</c:v>
                </c:pt>
                <c:pt idx="3">
                  <c:v>Construction</c:v>
                </c:pt>
                <c:pt idx="4">
                  <c:v>Fiabilité</c:v>
                </c:pt>
                <c:pt idx="5">
                  <c:v>Vie marine</c:v>
                </c:pt>
                <c:pt idx="6">
                  <c:v>Économie (pêche)</c:v>
                </c:pt>
                <c:pt idx="7">
                  <c:v>Aspect visuel</c:v>
                </c:pt>
              </c:strCache>
            </c:strRef>
          </c:cat>
          <c:val>
            <c:numRef>
              <c:f>'Descriptor Code Application Cor'!$C$70:$C$77</c:f>
              <c:numCache>
                <c:formatCode>@</c:formatCode>
                <c:ptCount val="8"/>
                <c:pt idx="0">
                  <c:v>2.14</c:v>
                </c:pt>
                <c:pt idx="1">
                  <c:v>4.29</c:v>
                </c:pt>
                <c:pt idx="2">
                  <c:v>17.14</c:v>
                </c:pt>
                <c:pt idx="3">
                  <c:v>0</c:v>
                </c:pt>
                <c:pt idx="4">
                  <c:v>10.71</c:v>
                </c:pt>
                <c:pt idx="5">
                  <c:v>17.14</c:v>
                </c:pt>
                <c:pt idx="6">
                  <c:v>0</c:v>
                </c:pt>
                <c:pt idx="7">
                  <c:v>2.14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68-F44A-ABC6-1671DB2B1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27883808"/>
        <c:axId val="1845068208"/>
      </c:barChart>
      <c:catAx>
        <c:axId val="172788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1845068208"/>
        <c:crosses val="autoZero"/>
        <c:auto val="1"/>
        <c:lblAlgn val="ctr"/>
        <c:lblOffset val="100"/>
        <c:noMultiLvlLbl val="0"/>
      </c:catAx>
      <c:valAx>
        <c:axId val="184506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172788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+mj-lt"/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Positions</a:t>
            </a:r>
            <a:r>
              <a:rPr lang="fr-FR" baseline="0" dirty="0"/>
              <a:t> sur le développement de parcs éoliens offshores flottants avec récifs artificiels selon les lieux échantillonnés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'Descriptor Code Application Cor'!$A$62</c:f>
              <c:strCache>
                <c:ptCount val="1"/>
                <c:pt idx="0">
                  <c:v>Contre</c:v>
                </c:pt>
              </c:strCache>
            </c:strRef>
          </c:tx>
          <c:spPr>
            <a:solidFill>
              <a:srgbClr val="2E29A0"/>
            </a:solidFill>
            <a:ln w="19050">
              <a:solidFill>
                <a:schemeClr val="bg1"/>
              </a:solidFill>
            </a:ln>
            <a:effectLst/>
          </c:spPr>
          <c:invertIfNegative val="0"/>
          <c:cat>
            <c:strRef>
              <c:f>'Descriptor Code Application Cor'!$B$2:$K$2</c:f>
              <c:strCache>
                <c:ptCount val="10"/>
                <c:pt idx="0">
                  <c:v>USA</c:v>
                </c:pt>
                <c:pt idx="1">
                  <c:v>France</c:v>
                </c:pt>
                <c:pt idx="2">
                  <c:v>Brunswick</c:v>
                </c:pt>
                <c:pt idx="3">
                  <c:v>Camden</c:v>
                </c:pt>
                <c:pt idx="4">
                  <c:v>Belfast</c:v>
                </c:pt>
                <c:pt idx="5">
                  <c:v>Rockland</c:v>
                </c:pt>
                <c:pt idx="6">
                  <c:v>Rockport</c:v>
                </c:pt>
                <c:pt idx="7">
                  <c:v>Saint Jean de Monts</c:v>
                </c:pt>
                <c:pt idx="8">
                  <c:v>Saint Gilles Croix de Vie</c:v>
                </c:pt>
                <c:pt idx="9">
                  <c:v>Nantes</c:v>
                </c:pt>
              </c:strCache>
            </c:strRef>
          </c:cat>
          <c:val>
            <c:numRef>
              <c:f>'Descriptor Code Application Cor'!$B$62:$K$62</c:f>
              <c:numCache>
                <c:formatCode>@</c:formatCode>
                <c:ptCount val="10"/>
                <c:pt idx="0">
                  <c:v>1</c:v>
                </c:pt>
                <c:pt idx="1">
                  <c:v>2.14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1.1200000000000001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32-3A46-BAFC-778E8D51FE92}"/>
            </c:ext>
          </c:extLst>
        </c:ser>
        <c:ser>
          <c:idx val="1"/>
          <c:order val="1"/>
          <c:tx>
            <c:strRef>
              <c:f>'Descriptor Code Application Cor'!$A$63</c:f>
              <c:strCache>
                <c:ptCount val="1"/>
                <c:pt idx="0">
                  <c:v>Pour</c:v>
                </c:pt>
              </c:strCache>
            </c:strRef>
          </c:tx>
          <c:spPr>
            <a:solidFill>
              <a:srgbClr val="0685FF"/>
            </a:solidFill>
            <a:ln w="19050">
              <a:solidFill>
                <a:schemeClr val="bg1"/>
              </a:solidFill>
            </a:ln>
            <a:effectLst/>
          </c:spPr>
          <c:invertIfNegative val="0"/>
          <c:cat>
            <c:strRef>
              <c:f>'Descriptor Code Application Cor'!$B$2:$K$2</c:f>
              <c:strCache>
                <c:ptCount val="10"/>
                <c:pt idx="0">
                  <c:v>USA</c:v>
                </c:pt>
                <c:pt idx="1">
                  <c:v>France</c:v>
                </c:pt>
                <c:pt idx="2">
                  <c:v>Brunswick</c:v>
                </c:pt>
                <c:pt idx="3">
                  <c:v>Camden</c:v>
                </c:pt>
                <c:pt idx="4">
                  <c:v>Belfast</c:v>
                </c:pt>
                <c:pt idx="5">
                  <c:v>Rockland</c:v>
                </c:pt>
                <c:pt idx="6">
                  <c:v>Rockport</c:v>
                </c:pt>
                <c:pt idx="7">
                  <c:v>Saint Jean de Monts</c:v>
                </c:pt>
                <c:pt idx="8">
                  <c:v>Saint Gilles Croix de Vie</c:v>
                </c:pt>
                <c:pt idx="9">
                  <c:v>Nantes</c:v>
                </c:pt>
              </c:strCache>
            </c:strRef>
          </c:cat>
          <c:val>
            <c:numRef>
              <c:f>'Descriptor Code Application Cor'!$B$63:$K$63</c:f>
              <c:numCache>
                <c:formatCode>@</c:formatCode>
                <c:ptCount val="10"/>
                <c:pt idx="0">
                  <c:v>12</c:v>
                </c:pt>
                <c:pt idx="1">
                  <c:v>17.14</c:v>
                </c:pt>
                <c:pt idx="2">
                  <c:v>3.38</c:v>
                </c:pt>
                <c:pt idx="3">
                  <c:v>6</c:v>
                </c:pt>
                <c:pt idx="4">
                  <c:v>4</c:v>
                </c:pt>
                <c:pt idx="5">
                  <c:v>0</c:v>
                </c:pt>
                <c:pt idx="6">
                  <c:v>4.5</c:v>
                </c:pt>
                <c:pt idx="7">
                  <c:v>5.62</c:v>
                </c:pt>
                <c:pt idx="8">
                  <c:v>9</c:v>
                </c:pt>
                <c:pt idx="9">
                  <c:v>2.25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32-3A46-BAFC-778E8D51FE92}"/>
            </c:ext>
          </c:extLst>
        </c:ser>
        <c:ser>
          <c:idx val="2"/>
          <c:order val="2"/>
          <c:tx>
            <c:strRef>
              <c:f>'Descriptor Code Application Cor'!$A$64</c:f>
              <c:strCache>
                <c:ptCount val="1"/>
                <c:pt idx="0">
                  <c:v>NA</c:v>
                </c:pt>
              </c:strCache>
            </c:strRef>
          </c:tx>
          <c:spPr>
            <a:solidFill>
              <a:srgbClr val="FF97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cat>
            <c:strRef>
              <c:f>'Descriptor Code Application Cor'!$B$2:$K$2</c:f>
              <c:strCache>
                <c:ptCount val="10"/>
                <c:pt idx="0">
                  <c:v>USA</c:v>
                </c:pt>
                <c:pt idx="1">
                  <c:v>France</c:v>
                </c:pt>
                <c:pt idx="2">
                  <c:v>Brunswick</c:v>
                </c:pt>
                <c:pt idx="3">
                  <c:v>Camden</c:v>
                </c:pt>
                <c:pt idx="4">
                  <c:v>Belfast</c:v>
                </c:pt>
                <c:pt idx="5">
                  <c:v>Rockland</c:v>
                </c:pt>
                <c:pt idx="6">
                  <c:v>Rockport</c:v>
                </c:pt>
                <c:pt idx="7">
                  <c:v>Saint Jean de Monts</c:v>
                </c:pt>
                <c:pt idx="8">
                  <c:v>Saint Gilles Croix de Vie</c:v>
                </c:pt>
                <c:pt idx="9">
                  <c:v>Nantes</c:v>
                </c:pt>
              </c:strCache>
            </c:strRef>
          </c:cat>
          <c:val>
            <c:numRef>
              <c:f>'Descriptor Code Application Cor'!$B$64:$K$64</c:f>
              <c:numCache>
                <c:formatCode>@</c:formatCode>
                <c:ptCount val="10"/>
                <c:pt idx="0">
                  <c:v>0</c:v>
                </c:pt>
                <c:pt idx="1">
                  <c:v>2.14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1.1200000000000001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32-3A46-BAFC-778E8D51FE92}"/>
            </c:ext>
          </c:extLst>
        </c:ser>
        <c:ser>
          <c:idx val="3"/>
          <c:order val="3"/>
          <c:tx>
            <c:strRef>
              <c:f>'Descriptor Code Application Cor'!$A$65</c:f>
              <c:strCache>
                <c:ptCount val="1"/>
                <c:pt idx="0">
                  <c:v>Incertain</c:v>
                </c:pt>
              </c:strCache>
            </c:strRef>
          </c:tx>
          <c:spPr>
            <a:solidFill>
              <a:srgbClr val="FFC3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cat>
            <c:strRef>
              <c:f>'Descriptor Code Application Cor'!$B$2:$K$2</c:f>
              <c:strCache>
                <c:ptCount val="10"/>
                <c:pt idx="0">
                  <c:v>USA</c:v>
                </c:pt>
                <c:pt idx="1">
                  <c:v>France</c:v>
                </c:pt>
                <c:pt idx="2">
                  <c:v>Brunswick</c:v>
                </c:pt>
                <c:pt idx="3">
                  <c:v>Camden</c:v>
                </c:pt>
                <c:pt idx="4">
                  <c:v>Belfast</c:v>
                </c:pt>
                <c:pt idx="5">
                  <c:v>Rockland</c:v>
                </c:pt>
                <c:pt idx="6">
                  <c:v>Rockport</c:v>
                </c:pt>
                <c:pt idx="7">
                  <c:v>Saint Jean de Monts</c:v>
                </c:pt>
                <c:pt idx="8">
                  <c:v>Saint Gilles Croix de Vie</c:v>
                </c:pt>
                <c:pt idx="9">
                  <c:v>Nantes</c:v>
                </c:pt>
              </c:strCache>
            </c:strRef>
          </c:cat>
          <c:val>
            <c:numRef>
              <c:f>'Descriptor Code Application Cor'!$B$65:$K$65</c:f>
              <c:numCache>
                <c:formatCode>@</c:formatCode>
                <c:ptCount val="10"/>
                <c:pt idx="0">
                  <c:v>5</c:v>
                </c:pt>
                <c:pt idx="1">
                  <c:v>2.14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3.6</c:v>
                </c:pt>
                <c:pt idx="6">
                  <c:v>4.5</c:v>
                </c:pt>
                <c:pt idx="7">
                  <c:v>1.1200000000000001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32-3A46-BAFC-778E8D51FE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83986735"/>
        <c:axId val="201464703"/>
      </c:barChart>
      <c:catAx>
        <c:axId val="183986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464703"/>
        <c:crosses val="autoZero"/>
        <c:auto val="1"/>
        <c:lblAlgn val="ctr"/>
        <c:lblOffset val="100"/>
        <c:noMultiLvlLbl val="0"/>
      </c:catAx>
      <c:valAx>
        <c:axId val="201464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3986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Comparaison des positions des volontaires interrogés selon le sujet et le pays échantillonné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1"/>
          <c:order val="0"/>
          <c:tx>
            <c:strRef>
              <c:f>Feuil1!$D$1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685FF"/>
            </a:solidFill>
            <a:ln w="19050">
              <a:solidFill>
                <a:schemeClr val="bg1"/>
              </a:solidFill>
            </a:ln>
            <a:effectLst/>
          </c:spPr>
          <c:invertIfNegative val="0"/>
          <c:cat>
            <c:multiLvlStrRef>
              <c:f>Feuil1!$A$2:$B$9</c:f>
              <c:multiLvlStrCache>
                <c:ptCount val="8"/>
                <c:lvl>
                  <c:pt idx="0">
                    <c:v>Contre</c:v>
                  </c:pt>
                  <c:pt idx="1">
                    <c:v>NA</c:v>
                  </c:pt>
                  <c:pt idx="2">
                    <c:v>Pour</c:v>
                  </c:pt>
                  <c:pt idx="3">
                    <c:v>Incertain</c:v>
                  </c:pt>
                  <c:pt idx="4">
                    <c:v>Contre</c:v>
                  </c:pt>
                  <c:pt idx="5">
                    <c:v>NA</c:v>
                  </c:pt>
                  <c:pt idx="6">
                    <c:v>Pour</c:v>
                  </c:pt>
                  <c:pt idx="7">
                    <c:v>Incertain</c:v>
                  </c:pt>
                </c:lvl>
                <c:lvl>
                  <c:pt idx="0">
                    <c:v>Parcs éoliens offshores</c:v>
                  </c:pt>
                  <c:pt idx="4">
                    <c:v>Parcs éoliens offshores flottants + Récif Artificiel</c:v>
                  </c:pt>
                </c:lvl>
              </c:multiLvlStrCache>
            </c:multiLvlStrRef>
          </c:cat>
          <c:val>
            <c:numRef>
              <c:f>Feuil1!$D$2:$D$9</c:f>
              <c:numCache>
                <c:formatCode>@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17</c:v>
                </c:pt>
                <c:pt idx="3">
                  <c:v>8</c:v>
                </c:pt>
                <c:pt idx="4">
                  <c:v>1</c:v>
                </c:pt>
                <c:pt idx="5">
                  <c:v>0</c:v>
                </c:pt>
                <c:pt idx="6">
                  <c:v>12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4E-0348-9F8D-49116F1A4183}"/>
            </c:ext>
          </c:extLst>
        </c:ser>
        <c:ser>
          <c:idx val="0"/>
          <c:order val="1"/>
          <c:tx>
            <c:strRef>
              <c:f>Feuil1!$C$1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rgbClr val="FF97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cat>
            <c:multiLvlStrRef>
              <c:f>Feuil1!$A$2:$B$9</c:f>
              <c:multiLvlStrCache>
                <c:ptCount val="8"/>
                <c:lvl>
                  <c:pt idx="0">
                    <c:v>Contre</c:v>
                  </c:pt>
                  <c:pt idx="1">
                    <c:v>NA</c:v>
                  </c:pt>
                  <c:pt idx="2">
                    <c:v>Pour</c:v>
                  </c:pt>
                  <c:pt idx="3">
                    <c:v>Incertain</c:v>
                  </c:pt>
                  <c:pt idx="4">
                    <c:v>Contre</c:v>
                  </c:pt>
                  <c:pt idx="5">
                    <c:v>NA</c:v>
                  </c:pt>
                  <c:pt idx="6">
                    <c:v>Pour</c:v>
                  </c:pt>
                  <c:pt idx="7">
                    <c:v>Incertain</c:v>
                  </c:pt>
                </c:lvl>
                <c:lvl>
                  <c:pt idx="0">
                    <c:v>Parcs éoliens offshores</c:v>
                  </c:pt>
                  <c:pt idx="4">
                    <c:v>Parcs éoliens offshores flottants + Récif Artificiel</c:v>
                  </c:pt>
                </c:lvl>
              </c:multiLvlStrCache>
            </c:multiLvlStrRef>
          </c:cat>
          <c:val>
            <c:numRef>
              <c:f>Feuil1!$C$2:$C$9</c:f>
              <c:numCache>
                <c:formatCode>@</c:formatCode>
                <c:ptCount val="8"/>
                <c:pt idx="0">
                  <c:v>4.29</c:v>
                </c:pt>
                <c:pt idx="1">
                  <c:v>0</c:v>
                </c:pt>
                <c:pt idx="2">
                  <c:v>6.43</c:v>
                </c:pt>
                <c:pt idx="3">
                  <c:v>2.14</c:v>
                </c:pt>
                <c:pt idx="4">
                  <c:v>2.14</c:v>
                </c:pt>
                <c:pt idx="5">
                  <c:v>2.14</c:v>
                </c:pt>
                <c:pt idx="6">
                  <c:v>17.14</c:v>
                </c:pt>
                <c:pt idx="7">
                  <c:v>2.14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4E-0348-9F8D-49116F1A41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4355424"/>
        <c:axId val="511806384"/>
      </c:barChart>
      <c:catAx>
        <c:axId val="46435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1806384"/>
        <c:crosses val="autoZero"/>
        <c:auto val="1"/>
        <c:lblAlgn val="ctr"/>
        <c:lblOffset val="100"/>
        <c:noMultiLvlLbl val="0"/>
      </c:catAx>
      <c:valAx>
        <c:axId val="511806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435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 dirty="0">
                <a:effectLst/>
              </a:rPr>
              <a:t>Opinions sur les développeurs et décisionnaires du développement des parcs éoliens offshores flottants</a:t>
            </a:r>
            <a:endParaRPr lang="fr-FR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'Descriptor Code Application Cor'!$C$1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rgbClr val="FF9700"/>
            </a:solidFill>
            <a:ln>
              <a:noFill/>
            </a:ln>
            <a:effectLst/>
          </c:spPr>
          <c:invertIfNegative val="0"/>
          <c:cat>
            <c:multiLvlStrRef>
              <c:f>'Descriptor Code Application Cor'!$A$116:$B$127</c:f>
              <c:multiLvlStrCache>
                <c:ptCount val="12"/>
                <c:lvl>
                  <c:pt idx="0">
                    <c:v>Communautés locales (maires)</c:v>
                  </c:pt>
                  <c:pt idx="1">
                    <c:v>Professionnels (ingénierie)</c:v>
                  </c:pt>
                  <c:pt idx="2">
                    <c:v>Chercheurs académiques</c:v>
                  </c:pt>
                  <c:pt idx="3">
                    <c:v>Gouvernement</c:v>
                  </c:pt>
                  <c:pt idx="4">
                    <c:v>Corps militaire</c:v>
                  </c:pt>
                  <c:pt idx="5">
                    <c:v>Entreprises privées</c:v>
                  </c:pt>
                  <c:pt idx="6">
                    <c:v>Communautés locales (maires)</c:v>
                  </c:pt>
                  <c:pt idx="7">
                    <c:v>Professionnels (ingénierie)</c:v>
                  </c:pt>
                  <c:pt idx="8">
                    <c:v>Chercheurs académiques</c:v>
                  </c:pt>
                  <c:pt idx="9">
                    <c:v>Gouvernement</c:v>
                  </c:pt>
                  <c:pt idx="10">
                    <c:v>Corps militaire</c:v>
                  </c:pt>
                  <c:pt idx="11">
                    <c:v>Entreprises privées</c:v>
                  </c:pt>
                </c:lvl>
                <c:lvl>
                  <c:pt idx="0">
                    <c:v>Perçus Positivement</c:v>
                  </c:pt>
                  <c:pt idx="6">
                    <c:v>Perçus Négativement</c:v>
                  </c:pt>
                </c:lvl>
              </c:multiLvlStrCache>
            </c:multiLvlStrRef>
          </c:cat>
          <c:val>
            <c:numRef>
              <c:f>'Descriptor Code Application Cor'!$C$116:$C$127</c:f>
              <c:numCache>
                <c:formatCode>@</c:formatCode>
                <c:ptCount val="12"/>
                <c:pt idx="0">
                  <c:v>4.29</c:v>
                </c:pt>
                <c:pt idx="1">
                  <c:v>12.86</c:v>
                </c:pt>
                <c:pt idx="2">
                  <c:v>15</c:v>
                </c:pt>
                <c:pt idx="3">
                  <c:v>17.14</c:v>
                </c:pt>
                <c:pt idx="4">
                  <c:v>0</c:v>
                </c:pt>
                <c:pt idx="5">
                  <c:v>0</c:v>
                </c:pt>
                <c:pt idx="6">
                  <c:v>8.57</c:v>
                </c:pt>
                <c:pt idx="7">
                  <c:v>12.86</c:v>
                </c:pt>
                <c:pt idx="8">
                  <c:v>0</c:v>
                </c:pt>
                <c:pt idx="9">
                  <c:v>8.57</c:v>
                </c:pt>
                <c:pt idx="10">
                  <c:v>0</c:v>
                </c:pt>
                <c:pt idx="11">
                  <c:v>4.29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53-184B-8511-BE7788E21BCB}"/>
            </c:ext>
          </c:extLst>
        </c:ser>
        <c:ser>
          <c:idx val="1"/>
          <c:order val="1"/>
          <c:tx>
            <c:strRef>
              <c:f>'Descriptor Code Application Cor'!$D$1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685FF"/>
            </a:solidFill>
            <a:ln>
              <a:noFill/>
            </a:ln>
            <a:effectLst/>
          </c:spPr>
          <c:invertIfNegative val="0"/>
          <c:cat>
            <c:multiLvlStrRef>
              <c:f>'Descriptor Code Application Cor'!$A$116:$B$127</c:f>
              <c:multiLvlStrCache>
                <c:ptCount val="12"/>
                <c:lvl>
                  <c:pt idx="0">
                    <c:v>Communautés locales (maires)</c:v>
                  </c:pt>
                  <c:pt idx="1">
                    <c:v>Professionnels (ingénierie)</c:v>
                  </c:pt>
                  <c:pt idx="2">
                    <c:v>Chercheurs académiques</c:v>
                  </c:pt>
                  <c:pt idx="3">
                    <c:v>Gouvernement</c:v>
                  </c:pt>
                  <c:pt idx="4">
                    <c:v>Corps militaire</c:v>
                  </c:pt>
                  <c:pt idx="5">
                    <c:v>Entreprises privées</c:v>
                  </c:pt>
                  <c:pt idx="6">
                    <c:v>Communautés locales (maires)</c:v>
                  </c:pt>
                  <c:pt idx="7">
                    <c:v>Professionnels (ingénierie)</c:v>
                  </c:pt>
                  <c:pt idx="8">
                    <c:v>Chercheurs académiques</c:v>
                  </c:pt>
                  <c:pt idx="9">
                    <c:v>Gouvernement</c:v>
                  </c:pt>
                  <c:pt idx="10">
                    <c:v>Corps militaire</c:v>
                  </c:pt>
                  <c:pt idx="11">
                    <c:v>Entreprises privées</c:v>
                  </c:pt>
                </c:lvl>
                <c:lvl>
                  <c:pt idx="0">
                    <c:v>Perçus Positivement</c:v>
                  </c:pt>
                  <c:pt idx="6">
                    <c:v>Perçus Négativement</c:v>
                  </c:pt>
                </c:lvl>
              </c:multiLvlStrCache>
            </c:multiLvlStrRef>
          </c:cat>
          <c:val>
            <c:numRef>
              <c:f>'Descriptor Code Application Cor'!$D$116:$D$127</c:f>
              <c:numCache>
                <c:formatCode>@</c:formatCode>
                <c:ptCount val="12"/>
                <c:pt idx="0">
                  <c:v>5</c:v>
                </c:pt>
                <c:pt idx="1">
                  <c:v>1</c:v>
                </c:pt>
                <c:pt idx="2">
                  <c:v>14</c:v>
                </c:pt>
                <c:pt idx="3">
                  <c:v>10</c:v>
                </c:pt>
                <c:pt idx="4">
                  <c:v>1</c:v>
                </c:pt>
                <c:pt idx="5">
                  <c:v>1</c:v>
                </c:pt>
                <c:pt idx="6">
                  <c:v>11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0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53-184B-8511-BE7788E21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9188943"/>
        <c:axId val="239568479"/>
      </c:barChart>
      <c:catAx>
        <c:axId val="239188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9568479"/>
        <c:crosses val="autoZero"/>
        <c:auto val="1"/>
        <c:lblAlgn val="ctr"/>
        <c:lblOffset val="100"/>
        <c:noMultiLvlLbl val="0"/>
      </c:catAx>
      <c:valAx>
        <c:axId val="239568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9188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B3A2517-1C46-40C4-B9C5-F63CB10993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C58576-24F6-4A45-9DA4-0D200F5881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D8D13-B4A8-406C-B643-597874737986}" type="datetimeFigureOut">
              <a:rPr lang="fr-FR" smtClean="0"/>
              <a:t>05/06/2023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25831A-4CCE-482E-A53D-CFDA537649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4A08D3-586C-45D1-9774-2031E9C3FE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B3355-30DF-4022-B51F-ECE3C7E10D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685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A5055-D68F-44D8-B132-883CE11144A4}" type="datetimeFigureOut">
              <a:rPr lang="fr-FR" smtClean="0"/>
              <a:t>05/06/2023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DB741-06E4-45D1-B828-7281918AB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03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7025C-A4CC-4617-B462-746FB655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942" y="2470762"/>
            <a:ext cx="6689521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23622A-B0DF-4F47-95E0-86D54A7A9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04C33-742E-4C7A-8F10-971B0E28B2B6}" type="datetimeFigureOut">
              <a:rPr lang="fr-FR" smtClean="0"/>
              <a:t>05/06/2023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9C2C9F-F290-4485-A944-5A608F84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524726-03A4-4B77-BE17-40691391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DBD89-E688-4AF5-BD8E-87194B7091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22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C4E609-28CB-4A75-AC95-5DAA31D89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9"/>
          <a:stretch/>
        </p:blipFill>
        <p:spPr>
          <a:xfrm rot="16200000">
            <a:off x="-1675506" y="1668826"/>
            <a:ext cx="6864680" cy="3513668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DD8444E-98F0-458E-A313-8346ED23E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632" y="1854186"/>
            <a:ext cx="5418404" cy="8722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fr-FR" dirty="0"/>
              <a:t>Titre de la présentation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9112BC-D3E6-4F0A-856B-C10BDA80CAF8}"/>
              </a:ext>
            </a:extLst>
          </p:cNvPr>
          <p:cNvSpPr txBox="1"/>
          <p:nvPr userDrawn="1"/>
        </p:nvSpPr>
        <p:spPr>
          <a:xfrm>
            <a:off x="3513669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E8AE1F1-9B9F-4F4F-A33C-F60868E9AA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5928" y="2754657"/>
            <a:ext cx="3833812" cy="6710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2E29A0"/>
                </a:solidFill>
              </a:defRPr>
            </a:lvl1pPr>
          </a:lstStyle>
          <a:p>
            <a:pPr lvl="0"/>
            <a:r>
              <a:rPr lang="fr-FR" dirty="0"/>
              <a:t>Liste des auteurs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69676E0-AF67-4A5A-83C7-AB24D152C5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40702" y="4131579"/>
            <a:ext cx="3624263" cy="4693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fr-FR" dirty="0"/>
              <a:t>Thématique</a:t>
            </a:r>
          </a:p>
        </p:txBody>
      </p:sp>
      <p:pic>
        <p:nvPicPr>
          <p:cNvPr id="12" name="Image 21">
            <a:extLst>
              <a:ext uri="{FF2B5EF4-FFF2-40B4-BE49-F238E27FC236}">
                <a16:creationId xmlns:a16="http://schemas.microsoft.com/office/drawing/2014/main" id="{919CD51A-740F-4BAA-9FBA-CD8142A0E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4243" y="115806"/>
            <a:ext cx="848444" cy="209205"/>
          </a:xfrm>
          <a:prstGeom prst="rect">
            <a:avLst/>
          </a:prstGeom>
        </p:spPr>
      </p:pic>
      <p:pic>
        <p:nvPicPr>
          <p:cNvPr id="13" name="Image 22">
            <a:extLst>
              <a:ext uri="{FF2B5EF4-FFF2-40B4-BE49-F238E27FC236}">
                <a16:creationId xmlns:a16="http://schemas.microsoft.com/office/drawing/2014/main" id="{736F26E8-2DA7-4CCC-B7A3-8725DEA67D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90" y="42340"/>
            <a:ext cx="374438" cy="374438"/>
          </a:xfrm>
          <a:prstGeom prst="rect">
            <a:avLst/>
          </a:prstGeom>
        </p:spPr>
      </p:pic>
      <p:pic>
        <p:nvPicPr>
          <p:cNvPr id="14" name="Image 23">
            <a:extLst>
              <a:ext uri="{FF2B5EF4-FFF2-40B4-BE49-F238E27FC236}">
                <a16:creationId xmlns:a16="http://schemas.microsoft.com/office/drawing/2014/main" id="{98AF0AD2-A373-4DE8-B6FB-6EED93745E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188" y="78461"/>
            <a:ext cx="732446" cy="278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age 24">
            <a:extLst>
              <a:ext uri="{FF2B5EF4-FFF2-40B4-BE49-F238E27FC236}">
                <a16:creationId xmlns:a16="http://schemas.microsoft.com/office/drawing/2014/main" id="{A20AB134-BBD5-41CA-8C09-6890B8C8AC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532" y="66838"/>
            <a:ext cx="339587" cy="3395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 25">
            <a:extLst>
              <a:ext uri="{FF2B5EF4-FFF2-40B4-BE49-F238E27FC236}">
                <a16:creationId xmlns:a16="http://schemas.microsoft.com/office/drawing/2014/main" id="{48181C39-D0BE-4BCA-8F74-E3141BC489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0923" y="86248"/>
            <a:ext cx="569694" cy="302185"/>
          </a:xfrm>
          <a:prstGeom prst="rect">
            <a:avLst/>
          </a:prstGeom>
        </p:spPr>
      </p:pic>
      <p:pic>
        <p:nvPicPr>
          <p:cNvPr id="17" name="Image 26">
            <a:extLst>
              <a:ext uri="{FF2B5EF4-FFF2-40B4-BE49-F238E27FC236}">
                <a16:creationId xmlns:a16="http://schemas.microsoft.com/office/drawing/2014/main" id="{AF15246F-DE64-4A40-B6C5-F124FB733C9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1527" y="66838"/>
            <a:ext cx="521559" cy="302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B5CDEB8A-C1A5-4B64-AF1D-2B9AC027C1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1263" y="53729"/>
            <a:ext cx="569694" cy="31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D69B006-5B1A-4149-AB7F-F80CC94F96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55" y="60881"/>
            <a:ext cx="342201" cy="3515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ADBF6D9-5CEB-4CA6-B794-C0D7C0994A8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94" y="56072"/>
            <a:ext cx="848096" cy="32371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0ADCA9B-B330-4E29-B000-298C033EDAC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94" y="133053"/>
            <a:ext cx="477795" cy="18893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4B94B13-3923-4D77-A67D-5F1FEC7965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93" y="-33285"/>
            <a:ext cx="342201" cy="58053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1D42BC8-6DDD-4DDD-B36F-A16A7E4032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291" y="66632"/>
            <a:ext cx="765924" cy="28455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1422FF6-0608-4B3E-B8CB-ED868777CDB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92" y="125041"/>
            <a:ext cx="782737" cy="16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2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258B60-393B-4050-B941-D4290F8060D6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5212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Contexte générale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5FEB1-0204-4AE8-8A4D-BB6A8C84A5F2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22744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Résultats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DC522B-AB6C-43AD-82A2-EC9FF352F7DA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3677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Ouvertures/pistes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5F4A3-EA71-4C49-AE65-65DD39F15094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8557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Autres résultats (si besoin)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3BCB90-2B70-460D-AF7E-F29DBE41FE67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3908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97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49" r:id="rId3"/>
    <p:sldLayoutId id="2147483662" r:id="rId4"/>
    <p:sldLayoutId id="2147483663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63E722D-AA3C-496C-BFF2-0812D2A447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234" y="1024097"/>
            <a:ext cx="8433881" cy="2066061"/>
          </a:xfrm>
        </p:spPr>
        <p:txBody>
          <a:bodyPr/>
          <a:lstStyle/>
          <a:p>
            <a:r>
              <a:rPr lang="fr-FR" dirty="0"/>
              <a:t>Attitudes à l’égard des éoliennes flottantes : L’expérience des communautés côtières en France et aux États-Unis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2987DE-37BE-4039-9A82-FABCE78A88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7102" y="3682782"/>
            <a:ext cx="6018141" cy="1192600"/>
          </a:xfrm>
        </p:spPr>
        <p:txBody>
          <a:bodyPr/>
          <a:lstStyle/>
          <a:p>
            <a:r>
              <a:rPr lang="fr-FR" u="sng" dirty="0"/>
              <a:t>Dubois Antoine</a:t>
            </a:r>
            <a:r>
              <a:rPr lang="fr-FR" dirty="0"/>
              <a:t>, Lin Angela, </a:t>
            </a:r>
            <a:r>
              <a:rPr lang="fr-FR" dirty="0" err="1"/>
              <a:t>Mahieu</a:t>
            </a:r>
            <a:r>
              <a:rPr lang="fr-FR" dirty="0"/>
              <a:t> Pierre-Alexandre, </a:t>
            </a:r>
            <a:r>
              <a:rPr lang="fr-FR" dirty="0" err="1"/>
              <a:t>Schoefs</a:t>
            </a:r>
            <a:r>
              <a:rPr lang="fr-FR" dirty="0"/>
              <a:t> Franck, </a:t>
            </a:r>
            <a:r>
              <a:rPr lang="fr-FR" dirty="0" err="1"/>
              <a:t>Dumay</a:t>
            </a:r>
            <a:r>
              <a:rPr lang="fr-FR" dirty="0"/>
              <a:t> Justine, </a:t>
            </a:r>
            <a:r>
              <a:rPr lang="fr-FR" dirty="0" err="1"/>
              <a:t>Cognie</a:t>
            </a:r>
            <a:r>
              <a:rPr lang="fr-FR" dirty="0"/>
              <a:t> Bruno, Bates Alison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9DF7F0-28D3-43AF-A72C-D16E1776EB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4040" y="5233355"/>
            <a:ext cx="3624263" cy="469302"/>
          </a:xfrm>
        </p:spPr>
        <p:txBody>
          <a:bodyPr/>
          <a:lstStyle/>
          <a:p>
            <a:r>
              <a:rPr lang="fr-FR" dirty="0"/>
              <a:t>Session 4 : Cas de l’éolien offshore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F7D4B2-E200-8241-AF55-F8568A1EB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829" y="6011831"/>
            <a:ext cx="1318308" cy="367519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881804A3-FDC7-4B4C-B382-94F97BEA5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9" t="10928" r="6941" b="16620"/>
          <a:stretch/>
        </p:blipFill>
        <p:spPr>
          <a:xfrm>
            <a:off x="7157018" y="5931572"/>
            <a:ext cx="1318308" cy="528039"/>
          </a:xfrm>
          <a:prstGeom prst="rect">
            <a:avLst/>
          </a:prstGeom>
        </p:spPr>
      </p:pic>
      <p:pic>
        <p:nvPicPr>
          <p:cNvPr id="9" name="Picture 2" descr="Colby College | Colby college, Liberal arts college, College tour">
            <a:extLst>
              <a:ext uri="{FF2B5EF4-FFF2-40B4-BE49-F238E27FC236}">
                <a16:creationId xmlns:a16="http://schemas.microsoft.com/office/drawing/2014/main" id="{119C834E-4746-6B43-B4A1-85E65E5A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539" y="5771738"/>
            <a:ext cx="847704" cy="84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46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4C1C3E-009B-4C43-A023-6FCDAB613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BEC39F-E365-5B40-8C3B-477554F33A8C}"/>
              </a:ext>
            </a:extLst>
          </p:cNvPr>
          <p:cNvSpPr txBox="1"/>
          <p:nvPr/>
        </p:nvSpPr>
        <p:spPr>
          <a:xfrm>
            <a:off x="436640" y="1195323"/>
            <a:ext cx="53343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Globalement tous les volontaires avaient un très </a:t>
            </a:r>
            <a:r>
              <a:rPr lang="fr-FR" b="1" dirty="0"/>
              <a:t>fort attachement à l’océan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Inquiétudes sur les </a:t>
            </a:r>
            <a:r>
              <a:rPr lang="fr-FR" b="1" dirty="0"/>
              <a:t>impacts écologiques </a:t>
            </a:r>
            <a:r>
              <a:rPr lang="fr-FR" dirty="0"/>
              <a:t>(biodiversité), sociaux (</a:t>
            </a:r>
            <a:r>
              <a:rPr lang="fr-FR" b="1" dirty="0"/>
              <a:t>pêcheurs</a:t>
            </a:r>
            <a:r>
              <a:rPr lang="fr-FR" dirty="0"/>
              <a:t>) et sur les </a:t>
            </a:r>
            <a:r>
              <a:rPr lang="fr-FR" b="1" dirty="0"/>
              <a:t>coûts engendrés</a:t>
            </a:r>
            <a:r>
              <a:rPr lang="fr-FR" dirty="0"/>
              <a:t>.</a:t>
            </a:r>
          </a:p>
          <a:p>
            <a:pPr algn="ctr"/>
            <a:r>
              <a:rPr lang="fr-FR" dirty="0"/>
              <a:t>Ex : nuisances animaux, collisions oiseaux, pollution de l’eau, temps avant efficacité, maintenance nécessaire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Beaucoup de remarques positives sur les répercussions possibles : pour les pêcheurs, pour les loisirs, ou pour la biodiversité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Identification de la réduction de l’impact environnemental des ancrages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D0B3E48-0EE6-094A-835E-886F4E00F428}"/>
              </a:ext>
            </a:extLst>
          </p:cNvPr>
          <p:cNvGrpSpPr/>
          <p:nvPr/>
        </p:nvGrpSpPr>
        <p:grpSpPr>
          <a:xfrm>
            <a:off x="6630981" y="1445016"/>
            <a:ext cx="4804610" cy="4438406"/>
            <a:chOff x="5113736" y="1232073"/>
            <a:chExt cx="4804610" cy="4438406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C252398-E192-9D45-9915-241A32145965}"/>
                </a:ext>
              </a:extLst>
            </p:cNvPr>
            <p:cNvGrpSpPr/>
            <p:nvPr/>
          </p:nvGrpSpPr>
          <p:grpSpPr>
            <a:xfrm>
              <a:off x="5113736" y="1232073"/>
              <a:ext cx="4804610" cy="4438406"/>
              <a:chOff x="2725801" y="1458706"/>
              <a:chExt cx="4804610" cy="4438406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7B105698-6183-344D-8969-9B3E77392A98}"/>
                  </a:ext>
                </a:extLst>
              </p:cNvPr>
              <p:cNvSpPr/>
              <p:nvPr/>
            </p:nvSpPr>
            <p:spPr>
              <a:xfrm>
                <a:off x="3541423" y="4901818"/>
                <a:ext cx="995294" cy="995294"/>
              </a:xfrm>
              <a:prstGeom prst="ellipse">
                <a:avLst/>
              </a:prstGeom>
              <a:solidFill>
                <a:srgbClr val="FFC3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Rentabilité</a:t>
                </a:r>
              </a:p>
            </p:txBody>
          </p: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DD6FBA04-AA39-2F48-813B-1FAEA5D31929}"/>
                  </a:ext>
                </a:extLst>
              </p:cNvPr>
              <p:cNvGrpSpPr/>
              <p:nvPr/>
            </p:nvGrpSpPr>
            <p:grpSpPr>
              <a:xfrm>
                <a:off x="2725801" y="1458706"/>
                <a:ext cx="4804610" cy="4304663"/>
                <a:chOff x="2770957" y="1565559"/>
                <a:chExt cx="4804610" cy="4304663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F42C4AEA-9532-7F46-AD16-FB6C77665D1E}"/>
                    </a:ext>
                  </a:extLst>
                </p:cNvPr>
                <p:cNvSpPr/>
                <p:nvPr/>
              </p:nvSpPr>
              <p:spPr>
                <a:xfrm>
                  <a:off x="4787716" y="2084848"/>
                  <a:ext cx="2404534" cy="2404534"/>
                </a:xfrm>
                <a:prstGeom prst="ellipse">
                  <a:avLst/>
                </a:prstGeom>
                <a:solidFill>
                  <a:srgbClr val="FFC3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chemeClr val="tx1"/>
                      </a:solidFill>
                      <a:latin typeface="Century Gothic" panose="020B0502020202020204" pitchFamily="34" charset="0"/>
                    </a:rPr>
                    <a:t>Biodiversité</a:t>
                  </a:r>
                </a:p>
              </p:txBody>
            </p:sp>
            <p:sp>
              <p:nvSpPr>
                <p:cNvPr id="16" name="Ellipse 15">
                  <a:extLst>
                    <a:ext uri="{FF2B5EF4-FFF2-40B4-BE49-F238E27FC236}">
                      <a16:creationId xmlns:a16="http://schemas.microsoft.com/office/drawing/2014/main" id="{208BFB6C-AAA4-B349-AEC5-6DA3096F10E5}"/>
                    </a:ext>
                  </a:extLst>
                </p:cNvPr>
                <p:cNvSpPr/>
                <p:nvPr/>
              </p:nvSpPr>
              <p:spPr>
                <a:xfrm>
                  <a:off x="3074352" y="1565559"/>
                  <a:ext cx="1721556" cy="1721556"/>
                </a:xfrm>
                <a:prstGeom prst="ellipse">
                  <a:avLst/>
                </a:prstGeom>
                <a:solidFill>
                  <a:srgbClr val="FFC3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chemeClr val="tx1"/>
                      </a:solidFill>
                      <a:latin typeface="Century Gothic" panose="020B0502020202020204" pitchFamily="34" charset="0"/>
                    </a:rPr>
                    <a:t>Pêcheurs</a:t>
                  </a:r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58CADFE5-DD92-DF46-8CCA-E8115C30950C}"/>
                    </a:ext>
                  </a:extLst>
                </p:cNvPr>
                <p:cNvSpPr/>
                <p:nvPr/>
              </p:nvSpPr>
              <p:spPr>
                <a:xfrm>
                  <a:off x="2770957" y="3287115"/>
                  <a:ext cx="1631245" cy="1631245"/>
                </a:xfrm>
                <a:prstGeom prst="ellipse">
                  <a:avLst/>
                </a:prstGeom>
                <a:solidFill>
                  <a:srgbClr val="FFC3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chemeClr val="tx1"/>
                      </a:solidFill>
                    </a:rPr>
                    <a:t>Coûts</a:t>
                  </a:r>
                </a:p>
              </p:txBody>
            </p: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B52D1983-08AF-A24B-882C-81B7AFA22083}"/>
                    </a:ext>
                  </a:extLst>
                </p:cNvPr>
                <p:cNvSpPr/>
                <p:nvPr/>
              </p:nvSpPr>
              <p:spPr>
                <a:xfrm>
                  <a:off x="6771425" y="4359491"/>
                  <a:ext cx="487327" cy="487327"/>
                </a:xfrm>
                <a:prstGeom prst="ellipse">
                  <a:avLst/>
                </a:prstGeom>
                <a:solidFill>
                  <a:srgbClr val="FFC3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Ellipse 18">
                  <a:extLst>
                    <a:ext uri="{FF2B5EF4-FFF2-40B4-BE49-F238E27FC236}">
                      <a16:creationId xmlns:a16="http://schemas.microsoft.com/office/drawing/2014/main" id="{E60BF8AC-EF6D-444C-9422-E9987C3332E6}"/>
                    </a:ext>
                  </a:extLst>
                </p:cNvPr>
                <p:cNvSpPr/>
                <p:nvPr/>
              </p:nvSpPr>
              <p:spPr>
                <a:xfrm>
                  <a:off x="6810940" y="2185697"/>
                  <a:ext cx="487327" cy="487327"/>
                </a:xfrm>
                <a:prstGeom prst="ellipse">
                  <a:avLst/>
                </a:prstGeom>
                <a:solidFill>
                  <a:srgbClr val="FFC3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Ellipse 19">
                  <a:extLst>
                    <a:ext uri="{FF2B5EF4-FFF2-40B4-BE49-F238E27FC236}">
                      <a16:creationId xmlns:a16="http://schemas.microsoft.com/office/drawing/2014/main" id="{A9A3FDB4-BB88-A34F-B6CB-B9801E0E1682}"/>
                    </a:ext>
                  </a:extLst>
                </p:cNvPr>
                <p:cNvSpPr/>
                <p:nvPr/>
              </p:nvSpPr>
              <p:spPr>
                <a:xfrm>
                  <a:off x="4616433" y="3690924"/>
                  <a:ext cx="243663" cy="243663"/>
                </a:xfrm>
                <a:prstGeom prst="ellipse">
                  <a:avLst/>
                </a:prstGeom>
                <a:solidFill>
                  <a:srgbClr val="FFC3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Ellipse 20">
                  <a:extLst>
                    <a:ext uri="{FF2B5EF4-FFF2-40B4-BE49-F238E27FC236}">
                      <a16:creationId xmlns:a16="http://schemas.microsoft.com/office/drawing/2014/main" id="{4FAAFF5B-E941-4143-A4AE-187E7EE374FB}"/>
                    </a:ext>
                  </a:extLst>
                </p:cNvPr>
                <p:cNvSpPr/>
                <p:nvPr/>
              </p:nvSpPr>
              <p:spPr>
                <a:xfrm>
                  <a:off x="7331904" y="3733192"/>
                  <a:ext cx="243663" cy="243663"/>
                </a:xfrm>
                <a:prstGeom prst="ellipse">
                  <a:avLst/>
                </a:prstGeom>
                <a:solidFill>
                  <a:srgbClr val="FFC3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Ellipse 21">
                  <a:extLst>
                    <a:ext uri="{FF2B5EF4-FFF2-40B4-BE49-F238E27FC236}">
                      <a16:creationId xmlns:a16="http://schemas.microsoft.com/office/drawing/2014/main" id="{B6DACC52-EF20-0F49-BB8F-B1339F1EE9AF}"/>
                    </a:ext>
                  </a:extLst>
                </p:cNvPr>
                <p:cNvSpPr/>
                <p:nvPr/>
              </p:nvSpPr>
              <p:spPr>
                <a:xfrm>
                  <a:off x="5974167" y="4635597"/>
                  <a:ext cx="243663" cy="243663"/>
                </a:xfrm>
                <a:prstGeom prst="ellipse">
                  <a:avLst/>
                </a:prstGeom>
                <a:solidFill>
                  <a:srgbClr val="FFC3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6D02049D-2E25-8E47-AAFF-F819752E85DC}"/>
                    </a:ext>
                  </a:extLst>
                </p:cNvPr>
                <p:cNvSpPr/>
                <p:nvPr/>
              </p:nvSpPr>
              <p:spPr>
                <a:xfrm>
                  <a:off x="4857044" y="4631267"/>
                  <a:ext cx="1238955" cy="1238955"/>
                </a:xfrm>
                <a:prstGeom prst="ellipse">
                  <a:avLst/>
                </a:prstGeom>
                <a:solidFill>
                  <a:srgbClr val="FFC3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dirty="0">
                      <a:solidFill>
                        <a:schemeClr val="tx1"/>
                      </a:solidFill>
                      <a:latin typeface="Century Gothic" panose="020B0502020202020204" pitchFamily="34" charset="0"/>
                    </a:rPr>
                    <a:t>Matériau</a:t>
                  </a:r>
                </a:p>
              </p:txBody>
            </p:sp>
          </p:grpSp>
        </p:grp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5217888E-94AE-BD4D-8B06-B97F9D84EFA0}"/>
                </a:ext>
              </a:extLst>
            </p:cNvPr>
            <p:cNvSpPr/>
            <p:nvPr/>
          </p:nvSpPr>
          <p:spPr>
            <a:xfrm>
              <a:off x="6443298" y="3841170"/>
              <a:ext cx="995294" cy="995294"/>
            </a:xfrm>
            <a:prstGeom prst="ellipse">
              <a:avLst/>
            </a:prstGeom>
            <a:solidFill>
              <a:srgbClr val="FFC3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Fiabilité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561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4C1C3E-009B-4C43-A023-6FCDAB613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Résultats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31BC1775-EC40-0D4B-8481-BB57B13CE8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5806990"/>
              </p:ext>
            </p:extLst>
          </p:nvPr>
        </p:nvGraphicFramePr>
        <p:xfrm>
          <a:off x="250900" y="1048215"/>
          <a:ext cx="11690196" cy="519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3619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28006BA-F7EF-4E78-8AAE-18B7AB9DE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A0F4959-6BF0-7546-8A9A-2C15BE6C5254}"/>
              </a:ext>
            </a:extLst>
          </p:cNvPr>
          <p:cNvSpPr txBox="1"/>
          <p:nvPr/>
        </p:nvSpPr>
        <p:spPr>
          <a:xfrm>
            <a:off x="1120964" y="1305341"/>
            <a:ext cx="99500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Résultats présentés : </a:t>
            </a:r>
            <a:r>
              <a:rPr lang="fr-FR" b="1" dirty="0"/>
              <a:t>enquête préliminaire</a:t>
            </a:r>
            <a:r>
              <a:rPr lang="fr-FR" dirty="0"/>
              <a:t> ☞ échantillon visé </a:t>
            </a:r>
            <a:r>
              <a:rPr lang="fr-FR" b="1" dirty="0"/>
              <a:t>minimum</a:t>
            </a:r>
            <a:r>
              <a:rPr lang="fr-FR" dirty="0"/>
              <a:t> </a:t>
            </a:r>
            <a:r>
              <a:rPr lang="fr-FR" b="1" dirty="0"/>
              <a:t>n = 1000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Enquête 100% numérique sur panel de volontaires des </a:t>
            </a:r>
            <a:r>
              <a:rPr lang="fr-FR" b="1" dirty="0"/>
              <a:t>USA</a:t>
            </a:r>
            <a:r>
              <a:rPr lang="fr-FR" dirty="0"/>
              <a:t> et de </a:t>
            </a:r>
            <a:r>
              <a:rPr lang="fr-FR" b="1" dirty="0"/>
              <a:t>France</a:t>
            </a:r>
            <a:r>
              <a:rPr lang="fr-FR" dirty="0"/>
              <a:t> : ciblés sur un littoral de 400 km environ proche d’un futur parc éolien offshore flottant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Méthode du </a:t>
            </a:r>
            <a:r>
              <a:rPr lang="fr-FR" dirty="0" err="1"/>
              <a:t>Discrete</a:t>
            </a:r>
            <a:r>
              <a:rPr lang="fr-FR" dirty="0"/>
              <a:t> </a:t>
            </a:r>
            <a:r>
              <a:rPr lang="fr-FR" dirty="0" err="1"/>
              <a:t>Choice</a:t>
            </a:r>
            <a:r>
              <a:rPr lang="fr-FR" dirty="0"/>
              <a:t> </a:t>
            </a:r>
            <a:r>
              <a:rPr lang="fr-FR" dirty="0" err="1"/>
              <a:t>Experiment</a:t>
            </a:r>
            <a:r>
              <a:rPr lang="fr-FR" dirty="0"/>
              <a:t> : succession de choix multiples avec un choix standard (« </a:t>
            </a:r>
            <a:r>
              <a:rPr lang="fr-FR" i="1" dirty="0"/>
              <a:t>Statu quo </a:t>
            </a:r>
            <a:r>
              <a:rPr lang="fr-FR" dirty="0"/>
              <a:t>») comme point de comparaison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Quantification ciblée sur les </a:t>
            </a:r>
            <a:r>
              <a:rPr lang="fr-FR" b="1" dirty="0"/>
              <a:t>inquiétudes principales et sujets récurrents </a:t>
            </a:r>
            <a:r>
              <a:rPr lang="fr-FR" dirty="0"/>
              <a:t>: </a:t>
            </a:r>
          </a:p>
          <a:p>
            <a:pPr algn="ctr"/>
            <a:r>
              <a:rPr lang="fr-FR" dirty="0"/>
              <a:t>Matériau du récif</a:t>
            </a:r>
          </a:p>
          <a:p>
            <a:pPr algn="ctr"/>
            <a:r>
              <a:rPr lang="fr-FR" dirty="0"/>
              <a:t>Impact sur la biodiversité sous-marine</a:t>
            </a:r>
          </a:p>
          <a:p>
            <a:pPr algn="ctr"/>
            <a:r>
              <a:rPr lang="fr-FR" dirty="0"/>
              <a:t>Impact sur l’économie locale (pêche)</a:t>
            </a:r>
          </a:p>
          <a:p>
            <a:pPr algn="ctr"/>
            <a:r>
              <a:rPr lang="fr-FR" dirty="0"/>
              <a:t>Impact sur la facture d’électricité</a:t>
            </a:r>
          </a:p>
        </p:txBody>
      </p:sp>
    </p:spTree>
    <p:extLst>
      <p:ext uri="{BB962C8B-B14F-4D97-AF65-F5344CB8AC3E}">
        <p14:creationId xmlns:p14="http://schemas.microsoft.com/office/powerpoint/2010/main" val="21774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63E722D-AA3C-496C-BFF2-0812D2A447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229" y="1424115"/>
            <a:ext cx="8433881" cy="2066061"/>
          </a:xfrm>
        </p:spPr>
        <p:txBody>
          <a:bodyPr anchor="ctr"/>
          <a:lstStyle/>
          <a:p>
            <a:r>
              <a:rPr lang="fr-FR" dirty="0"/>
              <a:t>Merci pour votre attention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F7D4B2-E200-8241-AF55-F8568A1EB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829" y="4400854"/>
            <a:ext cx="1720171" cy="479551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881804A3-FDC7-4B4C-B382-94F97BEA5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9" t="10928" r="6941" b="16620"/>
          <a:stretch/>
        </p:blipFill>
        <p:spPr>
          <a:xfrm>
            <a:off x="6957495" y="4296692"/>
            <a:ext cx="1717351" cy="687873"/>
          </a:xfrm>
          <a:prstGeom prst="rect">
            <a:avLst/>
          </a:prstGeom>
        </p:spPr>
      </p:pic>
      <p:pic>
        <p:nvPicPr>
          <p:cNvPr id="9" name="Picture 2" descr="Colby College | Colby college, Liberal arts college, College tour">
            <a:extLst>
              <a:ext uri="{FF2B5EF4-FFF2-40B4-BE49-F238E27FC236}">
                <a16:creationId xmlns:a16="http://schemas.microsoft.com/office/drawing/2014/main" id="{119C834E-4746-6B43-B4A1-85E65E5A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539" y="4109544"/>
            <a:ext cx="1062168" cy="106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807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03DDEB2-C1C6-494E-856C-FE1DA8F5A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Contexte général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B38839-7181-DC4D-965C-CC421AC261DE}"/>
              </a:ext>
            </a:extLst>
          </p:cNvPr>
          <p:cNvSpPr txBox="1"/>
          <p:nvPr/>
        </p:nvSpPr>
        <p:spPr>
          <a:xfrm>
            <a:off x="505884" y="1115529"/>
            <a:ext cx="72101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Développement des parcs éoliens offshores (OWF) : appréhensions politiques et forte opposition des parties prenantes</a:t>
            </a:r>
          </a:p>
          <a:p>
            <a:pPr lvl="1" algn="just"/>
            <a:r>
              <a:rPr lang="fr-FR" dirty="0"/>
              <a:t>⇾ Voix publics nécessaires pour une meilleure intégration et développement, </a:t>
            </a:r>
            <a:r>
              <a:rPr lang="fr-FR" b="1" dirty="0"/>
              <a:t>transition énergétique harmonieuse</a:t>
            </a:r>
            <a:r>
              <a:rPr lang="fr-FR" dirty="0"/>
              <a:t> et </a:t>
            </a:r>
            <a:r>
              <a:rPr lang="fr-FR" b="1" dirty="0"/>
              <a:t>socialement responsable</a:t>
            </a:r>
          </a:p>
          <a:p>
            <a:pPr lvl="1" algn="just"/>
            <a:r>
              <a:rPr lang="fr-FR" dirty="0"/>
              <a:t>⇾  USA et France : retard sur le développement de ces projets à cause de problèmes politiques, juridiques et/ou spatiaux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L’opposition locale et la présence de vents plus constants et plus forts ont poussé le développement de parcs au large : </a:t>
            </a:r>
            <a:r>
              <a:rPr lang="fr-FR" b="1" dirty="0"/>
              <a:t>Parcs éoliens offshores flottants</a:t>
            </a:r>
            <a:r>
              <a:rPr lang="fr-FR" dirty="0"/>
              <a:t> (FOWF)</a:t>
            </a:r>
          </a:p>
          <a:p>
            <a:pPr lvl="1" algn="just"/>
            <a:r>
              <a:rPr lang="fr-FR" dirty="0"/>
              <a:t>⇾  apportent de nouveaux défis et/ou problèmes, mais projets encore en cours de développements donc intégration du public en amont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Récemment : idée de lier des structures pour augmenter la biodiversité (récifs artificiels, RA) avec les OWF pour minimiser impact environnemental</a:t>
            </a:r>
          </a:p>
        </p:txBody>
      </p:sp>
      <p:pic>
        <p:nvPicPr>
          <p:cNvPr id="4098" name="Picture 2" descr="Hywind | Hywind World’s first full-scale floating wind turbi… | Flickr">
            <a:extLst>
              <a:ext uri="{FF2B5EF4-FFF2-40B4-BE49-F238E27FC236}">
                <a16:creationId xmlns:a16="http://schemas.microsoft.com/office/drawing/2014/main" id="{154048AE-BE71-5D46-B17B-3C2F9FA40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r="24779"/>
          <a:stretch/>
        </p:blipFill>
        <p:spPr bwMode="auto">
          <a:xfrm>
            <a:off x="8053123" y="1256659"/>
            <a:ext cx="3632993" cy="43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7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EC0A63-EB8A-437B-B5BA-32B1C1D57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Méthodes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4F9519-E994-4549-B6D6-6728375F8F07}"/>
              </a:ext>
            </a:extLst>
          </p:cNvPr>
          <p:cNvSpPr txBox="1"/>
          <p:nvPr/>
        </p:nvSpPr>
        <p:spPr>
          <a:xfrm>
            <a:off x="756407" y="1014459"/>
            <a:ext cx="10679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2E29FF"/>
                </a:solidFill>
              </a:rPr>
              <a:t>Quelles sont les priorités et inquiétudes principales du public face au développement de projets d’éoliennes flottantes ?</a:t>
            </a:r>
          </a:p>
          <a:p>
            <a:pPr algn="ctr"/>
            <a:endParaRPr lang="fr-FR" dirty="0">
              <a:solidFill>
                <a:srgbClr val="2E29FF"/>
              </a:solidFill>
            </a:endParaRPr>
          </a:p>
          <a:p>
            <a:pPr algn="ctr"/>
            <a:r>
              <a:rPr lang="fr-FR" dirty="0">
                <a:solidFill>
                  <a:srgbClr val="2E29FF"/>
                </a:solidFill>
              </a:rPr>
              <a:t>Est-ce que l’implantation de récifs artificiels aux pieds des éoliennes flottantes permet d’améliorer l’acceptabilité de tels parcs ? Et en quelles mesures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224D0-1DE7-2F4D-8C76-FC39E8CE1ED8}"/>
              </a:ext>
            </a:extLst>
          </p:cNvPr>
          <p:cNvSpPr/>
          <p:nvPr/>
        </p:nvSpPr>
        <p:spPr>
          <a:xfrm>
            <a:off x="912644" y="3015642"/>
            <a:ext cx="103667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Réalisation d’interviews à protocole semi-structuré : donner un paragraphe d’information puis poser au volontaire une question ouverte pour amener la discussion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Interviews enregistrées et retranscrites automatiquement par Intelligence Artificielle : analyse informatique par codage pour repérer les thèmes récurrents (</a:t>
            </a:r>
            <a:r>
              <a:rPr lang="fr-FR" dirty="0" err="1"/>
              <a:t>Thematic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DF3D118-781B-1248-8D58-0E53F6C65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07" t="27690" r="16791" b="31597"/>
          <a:stretch/>
        </p:blipFill>
        <p:spPr>
          <a:xfrm>
            <a:off x="623319" y="4564821"/>
            <a:ext cx="2379946" cy="19463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4BD93E1-CEAC-E846-83BB-868255099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953" y="1372990"/>
            <a:ext cx="4888090" cy="411201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ECEDC1C-ADC8-544E-A4DD-8E8BE2BE8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58" y="1428661"/>
            <a:ext cx="4896885" cy="40006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7147F3-46A1-4B49-8EF3-BA32501F78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b="5448"/>
          <a:stretch/>
        </p:blipFill>
        <p:spPr>
          <a:xfrm>
            <a:off x="9188731" y="4528895"/>
            <a:ext cx="2388740" cy="20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4C1C3E-009B-4C43-A023-6FCDAB613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Résultats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C183988-E74C-3D42-BF3F-9EBE13C00879}"/>
              </a:ext>
            </a:extLst>
          </p:cNvPr>
          <p:cNvGrpSpPr/>
          <p:nvPr/>
        </p:nvGrpSpPr>
        <p:grpSpPr>
          <a:xfrm>
            <a:off x="1776742" y="871439"/>
            <a:ext cx="8638516" cy="5551132"/>
            <a:chOff x="1776742" y="871439"/>
            <a:chExt cx="8638516" cy="555113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D0EFF5F-79A8-394F-BD27-F09A3C2A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6742" y="871439"/>
              <a:ext cx="8638516" cy="5551132"/>
            </a:xfrm>
            <a:prstGeom prst="roundRect">
              <a:avLst>
                <a:gd name="adj" fmla="val 3136"/>
              </a:avLst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B1FF042-70CB-A045-BA03-5612CCF5CC0F}"/>
                </a:ext>
              </a:extLst>
            </p:cNvPr>
            <p:cNvSpPr txBox="1"/>
            <p:nvPr/>
          </p:nvSpPr>
          <p:spPr>
            <a:xfrm>
              <a:off x="2652765" y="3499190"/>
              <a:ext cx="2311121" cy="1200329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62A0D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OWF vus positivement</a:t>
              </a:r>
            </a:p>
            <a:p>
              <a:pPr lvl="1"/>
              <a:r>
                <a:rPr lang="fr-FR" sz="1200" dirty="0"/>
                <a:t>Efficacité</a:t>
              </a:r>
            </a:p>
            <a:p>
              <a:pPr lvl="1"/>
              <a:r>
                <a:rPr lang="fr-FR" sz="1200" dirty="0"/>
                <a:t>Optimisation de l’espace</a:t>
              </a:r>
            </a:p>
            <a:p>
              <a:r>
                <a:rPr lang="fr-FR" sz="1200" dirty="0"/>
                <a:t>OWF vus négativement</a:t>
              </a:r>
            </a:p>
            <a:p>
              <a:pPr lvl="1"/>
              <a:r>
                <a:rPr lang="fr-FR" sz="1200" dirty="0"/>
                <a:t>Vie marine</a:t>
              </a:r>
            </a:p>
            <a:p>
              <a:pPr lvl="1"/>
              <a:r>
                <a:rPr lang="fr-FR" sz="1200" dirty="0"/>
                <a:t>Fiabilité</a:t>
              </a:r>
            </a:p>
          </p:txBody>
        </p:sp>
      </p:grp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705A5423-C5C1-A14A-8B50-3A1CAA87DE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2998179"/>
              </p:ext>
            </p:extLst>
          </p:nvPr>
        </p:nvGraphicFramePr>
        <p:xfrm>
          <a:off x="3468509" y="2147805"/>
          <a:ext cx="5254978" cy="299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624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4C1C3E-009B-4C43-A023-6FCDAB613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Résultats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3F72BAA9-E9E2-B048-8038-237BBEE6DE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999187"/>
              </p:ext>
            </p:extLst>
          </p:nvPr>
        </p:nvGraphicFramePr>
        <p:xfrm>
          <a:off x="840057" y="1258684"/>
          <a:ext cx="10595534" cy="434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7552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4C1C3E-009B-4C43-A023-6FCDAB613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Résultats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17897FB1-3F4E-C443-A3A8-2B2D7DAF86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99986"/>
              </p:ext>
            </p:extLst>
          </p:nvPr>
        </p:nvGraphicFramePr>
        <p:xfrm>
          <a:off x="532608" y="1181455"/>
          <a:ext cx="11126784" cy="4798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592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50E9F92-50F1-3A40-AB07-9EBCF2377A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Résultats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D95CA9D6-B3D3-C346-8E98-E284414D7B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5522398"/>
              </p:ext>
            </p:extLst>
          </p:nvPr>
        </p:nvGraphicFramePr>
        <p:xfrm>
          <a:off x="588449" y="1075767"/>
          <a:ext cx="11015102" cy="4930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806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4C1C3E-009B-4C43-A023-6FCDAB613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Résultats</a:t>
            </a: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D2444C41-58FF-914A-8C3A-766A0B4A16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0597453"/>
              </p:ext>
            </p:extLst>
          </p:nvPr>
        </p:nvGraphicFramePr>
        <p:xfrm>
          <a:off x="840057" y="1258683"/>
          <a:ext cx="10511882" cy="434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85F83BB-B68E-E647-AD84-640FFE1AB2D3}"/>
              </a:ext>
            </a:extLst>
          </p:cNvPr>
          <p:cNvSpPr/>
          <p:nvPr/>
        </p:nvSpPr>
        <p:spPr>
          <a:xfrm>
            <a:off x="1214683" y="5814843"/>
            <a:ext cx="9762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Solution proposée (Récifs artificiels) bien accueillie par le public international</a:t>
            </a:r>
          </a:p>
        </p:txBody>
      </p:sp>
    </p:spTree>
    <p:extLst>
      <p:ext uri="{BB962C8B-B14F-4D97-AF65-F5344CB8AC3E}">
        <p14:creationId xmlns:p14="http://schemas.microsoft.com/office/powerpoint/2010/main" val="364182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5CE2C39-55DC-5940-A653-2B31F5ED02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647AFF8A-7C16-1B4E-8198-9495ED0AA0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3785643"/>
              </p:ext>
            </p:extLst>
          </p:nvPr>
        </p:nvGraphicFramePr>
        <p:xfrm>
          <a:off x="840057" y="1378922"/>
          <a:ext cx="10511882" cy="434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01175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575</Words>
  <Application>Microsoft Macintosh PowerPoint</Application>
  <PresentationFormat>Grand écran</PresentationFormat>
  <Paragraphs>72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Alexia PIGEAULT</dc:creator>
  <cp:lastModifiedBy>Microsoft Office User</cp:lastModifiedBy>
  <cp:revision>34</cp:revision>
  <dcterms:created xsi:type="dcterms:W3CDTF">2023-05-15T08:39:27Z</dcterms:created>
  <dcterms:modified xsi:type="dcterms:W3CDTF">2023-06-05T10:11:46Z</dcterms:modified>
</cp:coreProperties>
</file>