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63" r:id="rId4"/>
    <p:sldId id="256" r:id="rId5"/>
    <p:sldId id="264" r:id="rId6"/>
    <p:sldId id="267" r:id="rId7"/>
    <p:sldId id="265" r:id="rId8"/>
    <p:sldId id="266" r:id="rId9"/>
  </p:sldIdLst>
  <p:sldSz cx="18288000" cy="10287000"/>
  <p:notesSz cx="6858000" cy="9144000"/>
  <p:embeddedFontLst>
    <p:embeddedFont>
      <p:font typeface="Arial 1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515" autoAdjust="0"/>
  </p:normalViewPr>
  <p:slideViewPr>
    <p:cSldViewPr>
      <p:cViewPr varScale="1">
        <p:scale>
          <a:sx n="55" d="100"/>
          <a:sy n="55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03071-DB3A-491C-900C-CCD82BF6A9F1}" type="datetimeFigureOut">
              <a:rPr lang="fr-FR" smtClean="0"/>
              <a:t>06/06/2023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FA22-8CA0-4185-A42B-AE2C85883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7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En soulevant la question de l’organisation du déroulement des activités humaines en mer, des interactions entre elles et avec les écosystèmes marins,</a:t>
            </a:r>
          </a:p>
          <a:p>
            <a:r>
              <a:rPr lang="fr-FR" i="0" dirty="0"/>
              <a:t>cet exemple souligne à quel point l’enjeu de « gouvernance » de l’océan (dont la PSM est l’une des formes) est désormais au premier plan des préoccupations.</a:t>
            </a:r>
          </a:p>
          <a:p>
            <a:endParaRPr lang="fr-FR" i="0" dirty="0"/>
          </a:p>
          <a:p>
            <a:r>
              <a:rPr lang="fr-FR" i="0" dirty="0"/>
              <a:t>Pourtant cet enjeu, sans doute parce qu’il est nouveau, constitue encore largement un angle mort de la recherche.</a:t>
            </a:r>
          </a:p>
          <a:p>
            <a:endParaRPr lang="fr-FR" i="0" dirty="0"/>
          </a:p>
          <a:p>
            <a:r>
              <a:rPr lang="fr-FR" i="0" dirty="0"/>
              <a:t>C’est précisément cet enjeu auquel se consacre la Chaire maritime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Elle s’intéresse à la planification marine à travers 2 axes : données + participation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1 équipe dédiée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2 laboratoires + support IUML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Au sein de Nantes Université</a:t>
            </a:r>
          </a:p>
          <a:p>
            <a:endParaRPr lang="fr-FR" dirty="0"/>
          </a:p>
          <a:p>
            <a:r>
              <a:rPr lang="fr-FR" dirty="0"/>
              <a:t>Ce colloque s’inscrit dans le champ de la Chaire maritime.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FA22-8CA0-4185-A42B-AE2C85883B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5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FA22-8CA0-4185-A42B-AE2C85883B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8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hyperlink" Target="https://chairemaritime.univ-nantes.fr/" TargetMode="Externa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C8993235-74FB-471E-93CA-F076CAB4B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 rot="16200000">
            <a:off x="3995490" y="-4005510"/>
            <a:ext cx="10297020" cy="1828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D4F33A-473C-485F-B89D-66118C196720}"/>
              </a:ext>
            </a:extLst>
          </p:cNvPr>
          <p:cNvSpPr/>
          <p:nvPr/>
        </p:nvSpPr>
        <p:spPr>
          <a:xfrm>
            <a:off x="0" y="9416193"/>
            <a:ext cx="18288000" cy="870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pic>
        <p:nvPicPr>
          <p:cNvPr id="16" name="Image 21">
            <a:extLst>
              <a:ext uri="{FF2B5EF4-FFF2-40B4-BE49-F238E27FC236}">
                <a16:creationId xmlns:a16="http://schemas.microsoft.com/office/drawing/2014/main" id="{C3C2B6D5-61FE-4801-8504-F914703E9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665" y="9695246"/>
            <a:ext cx="1272666" cy="313808"/>
          </a:xfrm>
          <a:prstGeom prst="rect">
            <a:avLst/>
          </a:prstGeom>
        </p:spPr>
      </p:pic>
      <p:pic>
        <p:nvPicPr>
          <p:cNvPr id="17" name="Image 22">
            <a:extLst>
              <a:ext uri="{FF2B5EF4-FFF2-40B4-BE49-F238E27FC236}">
                <a16:creationId xmlns:a16="http://schemas.microsoft.com/office/drawing/2014/main" id="{50D300CF-5F9C-4E7A-B6AB-AA277D8B4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686" y="9585047"/>
            <a:ext cx="561657" cy="561657"/>
          </a:xfrm>
          <a:prstGeom prst="rect">
            <a:avLst/>
          </a:prstGeom>
        </p:spPr>
      </p:pic>
      <p:pic>
        <p:nvPicPr>
          <p:cNvPr id="18" name="Image 23">
            <a:extLst>
              <a:ext uri="{FF2B5EF4-FFF2-40B4-BE49-F238E27FC236}">
                <a16:creationId xmlns:a16="http://schemas.microsoft.com/office/drawing/2014/main" id="{A28CFC53-8F1B-4DE5-A2E3-F7BE0061D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583" y="9639228"/>
            <a:ext cx="1098669" cy="4184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age 24">
            <a:extLst>
              <a:ext uri="{FF2B5EF4-FFF2-40B4-BE49-F238E27FC236}">
                <a16:creationId xmlns:a16="http://schemas.microsoft.com/office/drawing/2014/main" id="{797CCEF8-BCC2-4F85-AD4C-C3E6C8643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099" y="9621794"/>
            <a:ext cx="509381" cy="509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age 25">
            <a:extLst>
              <a:ext uri="{FF2B5EF4-FFF2-40B4-BE49-F238E27FC236}">
                <a16:creationId xmlns:a16="http://schemas.microsoft.com/office/drawing/2014/main" id="{6682EB41-5DBD-44FD-9839-1E41022F8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685" y="9650909"/>
            <a:ext cx="854541" cy="453278"/>
          </a:xfrm>
          <a:prstGeom prst="rect">
            <a:avLst/>
          </a:prstGeom>
        </p:spPr>
      </p:pic>
      <p:pic>
        <p:nvPicPr>
          <p:cNvPr id="21" name="Image 26">
            <a:extLst>
              <a:ext uri="{FF2B5EF4-FFF2-40B4-BE49-F238E27FC236}">
                <a16:creationId xmlns:a16="http://schemas.microsoft.com/office/drawing/2014/main" id="{B5CB1969-EFB8-4DF5-9CBD-F6830DA26A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592" y="9621794"/>
            <a:ext cx="782339" cy="4532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C1A7A01E-F350-4B55-AD56-4230F2F4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5195" y="9629839"/>
            <a:ext cx="854541" cy="46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D1AB21-D8FB-457E-AB76-DE978B11CD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34" y="9640566"/>
            <a:ext cx="513302" cy="5272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39F6E50-4FAC-44B9-8108-B66EE694B0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42" y="9633353"/>
            <a:ext cx="1272144" cy="4855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CF5BD6-AEA7-429D-90D2-DB861FE449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42" y="9748825"/>
            <a:ext cx="716693" cy="283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469953-3618-4AA0-B3B1-01B71C3D5100}"/>
              </a:ext>
            </a:extLst>
          </p:cNvPr>
          <p:cNvSpPr/>
          <p:nvPr/>
        </p:nvSpPr>
        <p:spPr>
          <a:xfrm>
            <a:off x="4343400" y="3831198"/>
            <a:ext cx="9651837" cy="14109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C52B421-915B-4DFA-A17E-3F674AF0E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41" y="9499317"/>
            <a:ext cx="513302" cy="78768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B333CAF-F7D0-4D78-B522-E64565A785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37" y="9649193"/>
            <a:ext cx="1148886" cy="4268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3227579-DC41-4755-B2B6-F84D05D316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589" y="9736806"/>
            <a:ext cx="1174106" cy="25159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7012AA6F-CE51-43C7-9D14-1B9CF5B031C5}"/>
              </a:ext>
            </a:extLst>
          </p:cNvPr>
          <p:cNvSpPr txBox="1"/>
          <p:nvPr/>
        </p:nvSpPr>
        <p:spPr>
          <a:xfrm>
            <a:off x="1788875" y="4171468"/>
            <a:ext cx="14699673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fr-FR" sz="6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 DE BIENVENUE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BDACF8D-3188-48A3-A489-22D775EE095C}"/>
              </a:ext>
            </a:extLst>
          </p:cNvPr>
          <p:cNvSpPr txBox="1"/>
          <p:nvPr/>
        </p:nvSpPr>
        <p:spPr>
          <a:xfrm>
            <a:off x="2635247" y="47027"/>
            <a:ext cx="1301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scientifiques de Nantes Université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juin 2023</a:t>
            </a:r>
          </a:p>
        </p:txBody>
      </p:sp>
    </p:spTree>
    <p:extLst>
      <p:ext uri="{BB962C8B-B14F-4D97-AF65-F5344CB8AC3E}">
        <p14:creationId xmlns:p14="http://schemas.microsoft.com/office/powerpoint/2010/main" val="75479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7603" r="19749"/>
          <a:stretch>
            <a:fillRect/>
          </a:stretch>
        </p:blipFill>
        <p:spPr>
          <a:xfrm>
            <a:off x="0" y="0"/>
            <a:ext cx="497900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2170" y="2815516"/>
            <a:ext cx="5333670" cy="3318583"/>
            <a:chOff x="0" y="-3"/>
            <a:chExt cx="7111560" cy="10581303"/>
          </a:xfrm>
        </p:grpSpPr>
        <p:sp>
          <p:nvSpPr>
            <p:cNvPr id="4" name="AutoShape 4"/>
            <p:cNvSpPr/>
            <p:nvPr/>
          </p:nvSpPr>
          <p:spPr>
            <a:xfrm>
              <a:off x="0" y="-3"/>
              <a:ext cx="7111560" cy="10581303"/>
            </a:xfrm>
            <a:prstGeom prst="rect">
              <a:avLst/>
            </a:prstGeom>
            <a:solidFill>
              <a:srgbClr val="0C00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2130671"/>
              <a:ext cx="5970195" cy="5648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La “</a:t>
              </a: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gouvernance</a:t>
              </a: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” maritime, un </a:t>
              </a: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nouvel</a:t>
              </a: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 </a:t>
              </a: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enjeu</a:t>
              </a:r>
              <a:endParaRPr lang="en-US" sz="3900" spc="78" dirty="0">
                <a:solidFill>
                  <a:srgbClr val="FFFFFF"/>
                </a:solidFill>
                <a:latin typeface="Arial 1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67600" y="7129295"/>
            <a:ext cx="106680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spc="23" dirty="0">
                <a:solidFill>
                  <a:srgbClr val="161617"/>
                </a:solidFill>
                <a:latin typeface="Arial 1" panose="020B0604020202020204" charset="0"/>
                <a:cs typeface="Arial 1" panose="020B0604020202020204" charset="0"/>
              </a:rPr>
              <a:t>«</a:t>
            </a:r>
            <a:r>
              <a:rPr lang="fr-FR" sz="2000" i="1" spc="23" dirty="0">
                <a:solidFill>
                  <a:srgbClr val="161617"/>
                </a:solidFill>
                <a:latin typeface="Arial 1" panose="020B0604020202020204" charset="0"/>
                <a:cs typeface="Arial 1" panose="020B0604020202020204" charset="0"/>
              </a:rPr>
              <a:t> C</a:t>
            </a:r>
            <a:r>
              <a:rPr lang="fr-FR" sz="2000" i="1" dirty="0">
                <a:latin typeface="Arial 1" panose="020B0604020202020204" charset="0"/>
                <a:cs typeface="Arial 1" panose="020B0604020202020204" charset="0"/>
              </a:rPr>
              <a:t>ette zone de plus de 55 000 km</a:t>
            </a:r>
            <a:r>
              <a:rPr lang="fr-FR" sz="2000" i="1" baseline="30000" dirty="0">
                <a:latin typeface="Arial 1" panose="020B0604020202020204" charset="0"/>
                <a:cs typeface="Arial 1" panose="020B0604020202020204" charset="0"/>
              </a:rPr>
              <a:t>2</a:t>
            </a:r>
            <a:r>
              <a:rPr lang="fr-FR" sz="2000" i="1" dirty="0">
                <a:latin typeface="Arial 1" panose="020B0604020202020204" charset="0"/>
                <a:cs typeface="Arial 1" panose="020B0604020202020204" charset="0"/>
              </a:rPr>
              <a:t> fait partie des milieux marins qui ont été protégés en vue de l’atteinte des objectifs de préservation de la biodiversité pour 2020.</a:t>
            </a:r>
          </a:p>
          <a:p>
            <a:r>
              <a:rPr lang="fr-FR" sz="2000" i="1" dirty="0">
                <a:latin typeface="Arial 1" panose="020B0604020202020204" charset="0"/>
                <a:cs typeface="Arial 1" panose="020B0604020202020204" charset="0"/>
              </a:rPr>
              <a:t>Afin de garantir la protection des écosystèmes « fragiles » qu’on y trouve, </a:t>
            </a:r>
            <a:r>
              <a:rPr lang="fr-FR" sz="2000" b="1" i="1" dirty="0">
                <a:latin typeface="Arial 1" panose="020B0604020202020204" charset="0"/>
                <a:cs typeface="Arial 1" panose="020B0604020202020204" charset="0"/>
              </a:rPr>
              <a:t>le gouvernement y interdit « toute activité de pêche entrant en contact avec le fond »</a:t>
            </a:r>
            <a:r>
              <a:rPr lang="fr-FR" sz="2000" i="1" dirty="0">
                <a:latin typeface="Arial 1" panose="020B0604020202020204" charset="0"/>
                <a:cs typeface="Arial 1" panose="020B0604020202020204" charset="0"/>
              </a:rPr>
              <a:t>. Qui plus est, « </a:t>
            </a:r>
            <a:r>
              <a:rPr lang="fr-FR" sz="2000" b="1" i="1" dirty="0">
                <a:latin typeface="Arial 1" panose="020B0604020202020204" charset="0"/>
                <a:cs typeface="Arial 1" panose="020B0604020202020204" charset="0"/>
              </a:rPr>
              <a:t>aucune activité anthropique </a:t>
            </a:r>
            <a:r>
              <a:rPr lang="fr-FR" sz="2000" i="1" dirty="0">
                <a:latin typeface="Arial 1" panose="020B0604020202020204" charset="0"/>
                <a:cs typeface="Arial 1" panose="020B0604020202020204" charset="0"/>
              </a:rPr>
              <a:t>incompatible avec la conservation des composantes écologiques qui revêtent un intérêt particulier </a:t>
            </a:r>
            <a:r>
              <a:rPr lang="fr-FR" sz="2000" b="1" i="1" dirty="0">
                <a:latin typeface="Arial 1" panose="020B0604020202020204" charset="0"/>
                <a:cs typeface="Arial 1" panose="020B0604020202020204" charset="0"/>
              </a:rPr>
              <a:t>ne peut être exercée ou prévue dans la zone</a:t>
            </a:r>
            <a:r>
              <a:rPr lang="fr-FR" sz="2000" i="1" dirty="0">
                <a:latin typeface="Arial 1" panose="020B0604020202020204" charset="0"/>
                <a:cs typeface="Arial 1" panose="020B0604020202020204" charset="0"/>
              </a:rPr>
              <a:t> », qui chevauche en partie « une zone d’importance écologique et biologique qui soutient une grande diversité, y compris plusieurs espèces en déclin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 ». »</a:t>
            </a:r>
          </a:p>
          <a:p>
            <a:endParaRPr lang="fr-FR" sz="1600" dirty="0">
              <a:latin typeface="Arial 1" panose="020B0604020202020204" charset="0"/>
              <a:cs typeface="Arial 1" panose="020B0604020202020204" charset="0"/>
            </a:endParaRPr>
          </a:p>
          <a:p>
            <a:pPr algn="r"/>
            <a:r>
              <a:rPr lang="fr-FR" sz="1600" dirty="0">
                <a:latin typeface="Arial 1" panose="020B0604020202020204" charset="0"/>
                <a:cs typeface="Arial 1" panose="020B0604020202020204" charset="0"/>
              </a:rPr>
              <a:t>Le Devoir, 15 mai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1D5E39-5BB3-4BA3-BB7F-F6A5A4E20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7037" r="30833" b="53704"/>
          <a:stretch/>
        </p:blipFill>
        <p:spPr>
          <a:xfrm>
            <a:off x="8686800" y="342900"/>
            <a:ext cx="6755797" cy="62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4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03" r="19749"/>
          <a:stretch>
            <a:fillRect/>
          </a:stretch>
        </p:blipFill>
        <p:spPr>
          <a:xfrm>
            <a:off x="0" y="0"/>
            <a:ext cx="497900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2170" y="2815517"/>
            <a:ext cx="5333670" cy="3089983"/>
            <a:chOff x="0" y="0"/>
            <a:chExt cx="7111560" cy="620795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111560" cy="6207956"/>
            </a:xfrm>
            <a:prstGeom prst="rect">
              <a:avLst/>
            </a:prstGeom>
            <a:solidFill>
              <a:srgbClr val="0C00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1768339"/>
              <a:ext cx="5970195" cy="3558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Planter des </a:t>
              </a: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graines</a:t>
              </a: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, </a:t>
              </a: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récolter</a:t>
              </a: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 les fruits !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0FD8AC9-5D0A-4967-B4F8-CE999BA85A06}"/>
              </a:ext>
            </a:extLst>
          </p:cNvPr>
          <p:cNvGrpSpPr/>
          <p:nvPr/>
        </p:nvGrpSpPr>
        <p:grpSpPr>
          <a:xfrm>
            <a:off x="10177955" y="1562100"/>
            <a:ext cx="6128845" cy="1447800"/>
            <a:chOff x="9187355" y="2502696"/>
            <a:chExt cx="6128845" cy="14478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9651D47-27E2-45CE-86A1-9DC0A7DF3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4" t="22695" r="28144" b="17745"/>
            <a:stretch/>
          </p:blipFill>
          <p:spPr>
            <a:xfrm>
              <a:off x="9187355" y="2502696"/>
              <a:ext cx="1042610" cy="14478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688C5AC-3266-473C-B657-CE741A41B46B}"/>
                </a:ext>
              </a:extLst>
            </p:cNvPr>
            <p:cNvSpPr txBox="1"/>
            <p:nvPr/>
          </p:nvSpPr>
          <p:spPr>
            <a:xfrm>
              <a:off x="10872410" y="2903431"/>
              <a:ext cx="4443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12 communications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8DD9C62-2949-4746-8E3C-C769D544E06A}"/>
              </a:ext>
            </a:extLst>
          </p:cNvPr>
          <p:cNvGrpSpPr/>
          <p:nvPr/>
        </p:nvGrpSpPr>
        <p:grpSpPr>
          <a:xfrm>
            <a:off x="10177955" y="3364704"/>
            <a:ext cx="6128845" cy="1447801"/>
            <a:chOff x="9187355" y="4102624"/>
            <a:chExt cx="6128845" cy="1447801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EA7C6B6-9889-4C1C-8366-0771B048A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7" t="16261" r="25476" b="15630"/>
            <a:stretch/>
          </p:blipFill>
          <p:spPr>
            <a:xfrm>
              <a:off x="9187355" y="4102624"/>
              <a:ext cx="1042610" cy="1447801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786B0CB-1591-40AE-BB1F-EDA231B6AEAD}"/>
                </a:ext>
              </a:extLst>
            </p:cNvPr>
            <p:cNvSpPr txBox="1"/>
            <p:nvPr/>
          </p:nvSpPr>
          <p:spPr>
            <a:xfrm>
              <a:off x="10872410" y="4503359"/>
              <a:ext cx="4443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9 laboratoires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D3AD974-3EC7-49E5-92A5-4C5102D51C3B}"/>
              </a:ext>
            </a:extLst>
          </p:cNvPr>
          <p:cNvGrpSpPr/>
          <p:nvPr/>
        </p:nvGrpSpPr>
        <p:grpSpPr>
          <a:xfrm>
            <a:off x="10096691" y="5348056"/>
            <a:ext cx="6210109" cy="1248054"/>
            <a:chOff x="9106091" y="6336505"/>
            <a:chExt cx="6210109" cy="1248054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8B5D4C2-2F0A-4A88-B0DD-25CDF0265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6" t="23065" r="22243" b="21042"/>
            <a:stretch/>
          </p:blipFill>
          <p:spPr>
            <a:xfrm>
              <a:off x="9106091" y="6336505"/>
              <a:ext cx="1205139" cy="124805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CB253B7-9A80-4911-BAF9-EBDF59FA7329}"/>
                </a:ext>
              </a:extLst>
            </p:cNvPr>
            <p:cNvSpPr txBox="1"/>
            <p:nvPr/>
          </p:nvSpPr>
          <p:spPr>
            <a:xfrm>
              <a:off x="10872410" y="6637367"/>
              <a:ext cx="4443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1 débat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91F33C3-8831-470C-81F9-99EADD609578}"/>
              </a:ext>
            </a:extLst>
          </p:cNvPr>
          <p:cNvGrpSpPr/>
          <p:nvPr/>
        </p:nvGrpSpPr>
        <p:grpSpPr>
          <a:xfrm>
            <a:off x="9939641" y="7131661"/>
            <a:ext cx="6367159" cy="1245230"/>
            <a:chOff x="8949041" y="8253004"/>
            <a:chExt cx="6367159" cy="124523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C2CD123-3260-4EA8-B31B-637DA514E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7" b="7142"/>
            <a:stretch/>
          </p:blipFill>
          <p:spPr>
            <a:xfrm>
              <a:off x="8949041" y="8253004"/>
              <a:ext cx="1519238" cy="1245230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ED9E460-4EF4-4196-A37F-01289605E51F}"/>
                </a:ext>
              </a:extLst>
            </p:cNvPr>
            <p:cNvSpPr txBox="1"/>
            <p:nvPr/>
          </p:nvSpPr>
          <p:spPr>
            <a:xfrm>
              <a:off x="10872410" y="8552454"/>
              <a:ext cx="4443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100 inscrit.es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4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03" r="19749"/>
          <a:stretch>
            <a:fillRect/>
          </a:stretch>
        </p:blipFill>
        <p:spPr>
          <a:xfrm>
            <a:off x="0" y="0"/>
            <a:ext cx="497900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2170" y="2815517"/>
            <a:ext cx="5333670" cy="2327983"/>
            <a:chOff x="0" y="0"/>
            <a:chExt cx="7111560" cy="31039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111560" cy="3103977"/>
            </a:xfrm>
            <a:prstGeom prst="rect">
              <a:avLst/>
            </a:prstGeom>
            <a:solidFill>
              <a:srgbClr val="0C00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1116428"/>
              <a:ext cx="5970195" cy="754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4 sessions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4FB1083-917D-4B6E-8CA4-BA67824B8815}"/>
              </a:ext>
            </a:extLst>
          </p:cNvPr>
          <p:cNvGrpSpPr/>
          <p:nvPr/>
        </p:nvGrpSpPr>
        <p:grpSpPr>
          <a:xfrm>
            <a:off x="9100645" y="1638300"/>
            <a:ext cx="9187355" cy="2492990"/>
            <a:chOff x="9100645" y="2903431"/>
            <a:chExt cx="9187355" cy="249299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33E884-1FE0-4F0D-9575-132D40C5E6B1}"/>
                </a:ext>
              </a:extLst>
            </p:cNvPr>
            <p:cNvSpPr txBox="1"/>
            <p:nvPr/>
          </p:nvSpPr>
          <p:spPr>
            <a:xfrm>
              <a:off x="10872410" y="2903431"/>
              <a:ext cx="741559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4 animateurs</a:t>
              </a:r>
            </a:p>
            <a:p>
              <a:endParaRPr lang="fr-FR" sz="2400" b="1" dirty="0">
                <a:latin typeface="Arial 1" panose="020B0604020202020204" charset="0"/>
                <a:cs typeface="Arial 1" panose="020B060402020202020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Nicolas </a:t>
              </a:r>
              <a:r>
                <a:rPr lang="fr-FR" sz="2400" dirty="0" err="1">
                  <a:latin typeface="Arial 1" panose="020B0604020202020204" charset="0"/>
                  <a:cs typeface="Arial 1" panose="020B0604020202020204" charset="0"/>
                </a:rPr>
                <a:t>Rollo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 (</a:t>
              </a:r>
              <a:r>
                <a:rPr lang="fr-FR" sz="2400" i="1" dirty="0">
                  <a:latin typeface="Arial 1" panose="020B0604020202020204" charset="0"/>
                  <a:cs typeface="Arial 1" panose="020B0604020202020204" charset="0"/>
                </a:rPr>
                <a:t>Caractériser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Sophie Pardo (</a:t>
              </a:r>
              <a:r>
                <a:rPr lang="fr-FR" sz="2400" i="1" dirty="0">
                  <a:latin typeface="Arial 1" panose="020B0604020202020204" charset="0"/>
                  <a:cs typeface="Arial 1" panose="020B0604020202020204" charset="0"/>
                </a:rPr>
                <a:t>Mettre en tension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Thierry </a:t>
              </a:r>
              <a:r>
                <a:rPr lang="fr-FR" sz="2400" dirty="0" err="1">
                  <a:latin typeface="Arial 1" panose="020B0604020202020204" charset="0"/>
                  <a:cs typeface="Arial 1" panose="020B0604020202020204" charset="0"/>
                </a:rPr>
                <a:t>Guineberteau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 (</a:t>
              </a:r>
              <a:r>
                <a:rPr lang="fr-FR" sz="2400" i="1" dirty="0">
                  <a:latin typeface="Arial 1" panose="020B0604020202020204" charset="0"/>
                  <a:cs typeface="Arial 1" panose="020B0604020202020204" charset="0"/>
                </a:rPr>
                <a:t>Participer et gérer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Corinne </a:t>
              </a:r>
              <a:r>
                <a:rPr lang="fr-FR" sz="2400" dirty="0" err="1">
                  <a:latin typeface="Arial 1" panose="020B0604020202020204" charset="0"/>
                  <a:cs typeface="Arial 1" panose="020B0604020202020204" charset="0"/>
                </a:rPr>
                <a:t>Bagoulla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 (</a:t>
              </a:r>
              <a:r>
                <a:rPr lang="fr-FR" sz="2400" i="1" dirty="0">
                  <a:latin typeface="Arial 1" panose="020B0604020202020204" charset="0"/>
                  <a:cs typeface="Arial 1" panose="020B0604020202020204" charset="0"/>
                </a:rPr>
                <a:t>Cas de l’éolien offshore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)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DC6287F-A28B-4B24-9F84-A057B0702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645" y="3518170"/>
              <a:ext cx="1263513" cy="1263513"/>
            </a:xfrm>
            <a:prstGeom prst="rect">
              <a:avLst/>
            </a:prstGeom>
          </p:spPr>
        </p:pic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14D430BB-0CDA-4D80-B71C-2E616E249D7B}"/>
              </a:ext>
            </a:extLst>
          </p:cNvPr>
          <p:cNvSpPr txBox="1"/>
          <p:nvPr/>
        </p:nvSpPr>
        <p:spPr>
          <a:xfrm>
            <a:off x="10872410" y="5239313"/>
            <a:ext cx="7415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2 rôles</a:t>
            </a:r>
          </a:p>
          <a:p>
            <a:endParaRPr lang="fr-FR" sz="2400" b="1" dirty="0">
              <a:latin typeface="Arial 1" panose="020B0604020202020204" charset="0"/>
              <a:cs typeface="Arial 1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Distribuer la parole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Veiller au respect du temps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A9841BD-54D7-4EC8-9709-074719947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72" y="5890049"/>
            <a:ext cx="1280160" cy="9144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F572660-28EA-483C-A652-3EFFA9FE7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17407" r="24076" b="16666"/>
          <a:stretch/>
        </p:blipFill>
        <p:spPr>
          <a:xfrm>
            <a:off x="9372600" y="7060003"/>
            <a:ext cx="686631" cy="8856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03" r="19749"/>
          <a:stretch>
            <a:fillRect/>
          </a:stretch>
        </p:blipFill>
        <p:spPr>
          <a:xfrm>
            <a:off x="0" y="0"/>
            <a:ext cx="497900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2170" y="2815517"/>
            <a:ext cx="5333670" cy="2327983"/>
            <a:chOff x="0" y="0"/>
            <a:chExt cx="7111560" cy="31039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111560" cy="3103977"/>
            </a:xfrm>
            <a:prstGeom prst="rect">
              <a:avLst/>
            </a:prstGeom>
            <a:solidFill>
              <a:srgbClr val="0C00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1116428"/>
              <a:ext cx="5970195" cy="754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Débat</a:t>
              </a: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 (table ronde)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844BEC05-525D-4C55-A9E4-0DBDC0B1EC8F}"/>
              </a:ext>
            </a:extLst>
          </p:cNvPr>
          <p:cNvGrpSpPr/>
          <p:nvPr/>
        </p:nvGrpSpPr>
        <p:grpSpPr>
          <a:xfrm>
            <a:off x="8839200" y="2095500"/>
            <a:ext cx="9448800" cy="2862322"/>
            <a:chOff x="8839200" y="2903431"/>
            <a:chExt cx="9448800" cy="286232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33E884-1FE0-4F0D-9575-132D40C5E6B1}"/>
                </a:ext>
              </a:extLst>
            </p:cNvPr>
            <p:cNvSpPr txBox="1"/>
            <p:nvPr/>
          </p:nvSpPr>
          <p:spPr>
            <a:xfrm>
              <a:off x="10872410" y="2903431"/>
              <a:ext cx="741559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5 participant.es</a:t>
              </a:r>
            </a:p>
            <a:p>
              <a:endParaRPr lang="fr-FR" sz="2400" b="1" dirty="0">
                <a:latin typeface="Arial 1" panose="020B0604020202020204" charset="0"/>
                <a:cs typeface="Arial 1" panose="020B060402020202020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Antoine </a:t>
              </a:r>
              <a:r>
                <a:rPr lang="fr-FR" sz="2400" dirty="0" err="1">
                  <a:latin typeface="Arial 1" panose="020B0604020202020204" charset="0"/>
                  <a:cs typeface="Arial 1" panose="020B0604020202020204" charset="0"/>
                </a:rPr>
                <a:t>Hannedouche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 (SE mer, DGAMPA)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Antoine </a:t>
              </a:r>
              <a:r>
                <a:rPr lang="fr-FR" sz="2400" dirty="0" err="1">
                  <a:latin typeface="Arial 1" panose="020B0604020202020204" charset="0"/>
                  <a:cs typeface="Arial 1" panose="020B0604020202020204" charset="0"/>
                </a:rPr>
                <a:t>Monteillet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 (France Energie Eolienne)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Claire Hugues (Région Pays de la Loire)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José </a:t>
              </a:r>
              <a:r>
                <a:rPr lang="fr-FR" sz="2400" dirty="0" err="1">
                  <a:latin typeface="Arial 1" panose="020B0604020202020204" charset="0"/>
                  <a:cs typeface="Arial 1" panose="020B0604020202020204" charset="0"/>
                </a:rPr>
                <a:t>Jouneau</a:t>
              </a: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 (COREPEM)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Julie Bertrand (PNM des pertuis charentais)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413293A-9920-4B2C-A334-E0D4CEC0B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3724992"/>
              <a:ext cx="1828800" cy="121920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5B74890-29AC-491E-A73F-B361410B8121}"/>
              </a:ext>
            </a:extLst>
          </p:cNvPr>
          <p:cNvGrpSpPr/>
          <p:nvPr/>
        </p:nvGrpSpPr>
        <p:grpSpPr>
          <a:xfrm>
            <a:off x="9121844" y="5644533"/>
            <a:ext cx="9166156" cy="1384995"/>
            <a:chOff x="9121844" y="6452464"/>
            <a:chExt cx="9166156" cy="13849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578A72B-D366-437C-9864-D4DAD8B46775}"/>
                </a:ext>
              </a:extLst>
            </p:cNvPr>
            <p:cNvSpPr txBox="1"/>
            <p:nvPr/>
          </p:nvSpPr>
          <p:spPr>
            <a:xfrm>
              <a:off x="10872410" y="6452464"/>
              <a:ext cx="7415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Arial 1" panose="020B0604020202020204" charset="0"/>
                  <a:cs typeface="Arial 1" panose="020B0604020202020204" charset="0"/>
                </a:rPr>
                <a:t>1 animateur</a:t>
              </a:r>
            </a:p>
            <a:p>
              <a:endParaRPr lang="fr-FR" sz="2400" b="1" dirty="0">
                <a:latin typeface="Arial 1" panose="020B0604020202020204" charset="0"/>
                <a:cs typeface="Arial 1" panose="020B060402020202020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dirty="0">
                  <a:latin typeface="Arial 1" panose="020B0604020202020204" charset="0"/>
                  <a:cs typeface="Arial 1" panose="020B0604020202020204" charset="0"/>
                </a:rPr>
                <a:t>Maxime Labat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8AB2425-6F76-495D-B18B-F571581C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844" y="6513205"/>
              <a:ext cx="1263513" cy="1263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83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7603" r="19749"/>
          <a:stretch>
            <a:fillRect/>
          </a:stretch>
        </p:blipFill>
        <p:spPr>
          <a:xfrm>
            <a:off x="0" y="0"/>
            <a:ext cx="497900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2170" y="2815517"/>
            <a:ext cx="5333670" cy="3112795"/>
            <a:chOff x="0" y="0"/>
            <a:chExt cx="7111560" cy="249161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111560" cy="2491616"/>
            </a:xfrm>
            <a:prstGeom prst="rect">
              <a:avLst/>
            </a:prstGeom>
            <a:solidFill>
              <a:srgbClr val="0C00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704537"/>
              <a:ext cx="5970195" cy="1173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Informations</a:t>
              </a:r>
              <a:r>
                <a:rPr lang="en-US" sz="3900" spc="78" dirty="0">
                  <a:solidFill>
                    <a:srgbClr val="FFFFFF"/>
                  </a:solidFill>
                  <a:latin typeface="Arial 1"/>
                </a:rPr>
                <a:t> </a:t>
              </a: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pratiques</a:t>
              </a:r>
              <a:endParaRPr lang="en-US" sz="3900" spc="78" dirty="0">
                <a:solidFill>
                  <a:srgbClr val="FFFFFF"/>
                </a:solidFill>
                <a:latin typeface="Arial 1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D533E884-1FE0-4F0D-9575-132D40C5E6B1}"/>
              </a:ext>
            </a:extLst>
          </p:cNvPr>
          <p:cNvSpPr txBox="1"/>
          <p:nvPr/>
        </p:nvSpPr>
        <p:spPr>
          <a:xfrm>
            <a:off x="11506200" y="1021132"/>
            <a:ext cx="6019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Wifi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Accès wifi : JS2023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Mot de passe : JSUN23</a:t>
            </a:r>
          </a:p>
          <a:p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Pauses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10h15-10h30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11h30-11h45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12h45-14h15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15h15-15h30</a:t>
            </a:r>
          </a:p>
          <a:p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Cocktail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17h15</a:t>
            </a:r>
          </a:p>
          <a:p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Colloque en ligne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Présentations PDF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Captation vidéo de la table ronde (DAI)</a:t>
            </a:r>
          </a:p>
          <a:p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Visitez notre site web !!!</a:t>
            </a:r>
          </a:p>
          <a:p>
            <a:r>
              <a:rPr lang="fr-FR" sz="2400" dirty="0">
                <a:latin typeface="Arial 1" panose="020B0604020202020204" charset="0"/>
                <a:cs typeface="Arial 1" panose="020B0604020202020204" charset="0"/>
                <a:hlinkClick r:id="rId4"/>
              </a:rPr>
              <a:t>https://chairemaritime.univ-nantes.fr/</a:t>
            </a:r>
            <a:r>
              <a:rPr lang="fr-FR" sz="2400" dirty="0">
                <a:latin typeface="Arial 1" panose="020B0604020202020204" charset="0"/>
                <a:cs typeface="Arial 1" panose="020B0604020202020204" charset="0"/>
              </a:rPr>
              <a:t> </a:t>
            </a:r>
          </a:p>
        </p:txBody>
      </p:sp>
      <p:pic>
        <p:nvPicPr>
          <p:cNvPr id="1026" name="Picture 2" descr="Pictogramme wifi : 32 870 images, photos et images vectorielles de stock |  Shutterstock">
            <a:extLst>
              <a:ext uri="{FF2B5EF4-FFF2-40B4-BE49-F238E27FC236}">
                <a16:creationId xmlns:a16="http://schemas.microsoft.com/office/drawing/2014/main" id="{E7CE535F-CBB9-46CA-A25F-8184F6C36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5714"/>
          <a:stretch/>
        </p:blipFill>
        <p:spPr bwMode="auto">
          <a:xfrm>
            <a:off x="10006012" y="876300"/>
            <a:ext cx="108585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rmir picto : 34 094 images, photos et images vectorielles de stock |  Shutterstock">
            <a:extLst>
              <a:ext uri="{FF2B5EF4-FFF2-40B4-BE49-F238E27FC236}">
                <a16:creationId xmlns:a16="http://schemas.microsoft.com/office/drawing/2014/main" id="{085832FA-B1E8-4038-A2E4-2F94AB4CB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19791" r="17131" b="24286"/>
          <a:stretch/>
        </p:blipFill>
        <p:spPr bwMode="auto">
          <a:xfrm>
            <a:off x="9849450" y="2475237"/>
            <a:ext cx="1398974" cy="12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'homme ami Cocktail Vin Bière profiter collecte Stick Figure Icône  pictogramme Image Vectorielle Stock - Alamy">
            <a:extLst>
              <a:ext uri="{FF2B5EF4-FFF2-40B4-BE49-F238E27FC236}">
                <a16:creationId xmlns:a16="http://schemas.microsoft.com/office/drawing/2014/main" id="{0AF16B8E-2016-41A4-9332-A49669709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23" b="70741"/>
          <a:stretch/>
        </p:blipFill>
        <p:spPr bwMode="auto">
          <a:xfrm>
            <a:off x="9744075" y="5100475"/>
            <a:ext cx="1609725" cy="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cran picto : 148 images, photos et images vectorielles de stock |  Shutterstock">
            <a:extLst>
              <a:ext uri="{FF2B5EF4-FFF2-40B4-BE49-F238E27FC236}">
                <a16:creationId xmlns:a16="http://schemas.microsoft.com/office/drawing/2014/main" id="{DB5875F1-54C7-41C4-8113-671FAAAD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686" r="21202" b="27962"/>
          <a:stretch/>
        </p:blipFill>
        <p:spPr bwMode="auto">
          <a:xfrm>
            <a:off x="9980419" y="6362700"/>
            <a:ext cx="1137037" cy="10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8D7177-0248-4989-AB18-E26FC5C2DD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000" r="1666"/>
          <a:stretch/>
        </p:blipFill>
        <p:spPr>
          <a:xfrm>
            <a:off x="5627438" y="7694578"/>
            <a:ext cx="4036804" cy="23091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346F7C-F7DF-4352-A051-A3FE0AED776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28834" r="13591" b="22727"/>
          <a:stretch/>
        </p:blipFill>
        <p:spPr>
          <a:xfrm>
            <a:off x="9957754" y="8062670"/>
            <a:ext cx="1182367" cy="7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03" r="19749"/>
          <a:stretch>
            <a:fillRect/>
          </a:stretch>
        </p:blipFill>
        <p:spPr>
          <a:xfrm>
            <a:off x="0" y="0"/>
            <a:ext cx="497900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2170" y="2815517"/>
            <a:ext cx="5333670" cy="2480383"/>
            <a:chOff x="0" y="0"/>
            <a:chExt cx="7111560" cy="249161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111560" cy="2491616"/>
            </a:xfrm>
            <a:prstGeom prst="rect">
              <a:avLst/>
            </a:prstGeom>
            <a:solidFill>
              <a:srgbClr val="0C00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960714"/>
              <a:ext cx="5970195" cy="56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78" dirty="0" err="1">
                  <a:solidFill>
                    <a:srgbClr val="FFFFFF"/>
                  </a:solidFill>
                  <a:latin typeface="Arial 1"/>
                </a:rPr>
                <a:t>Remerciements</a:t>
              </a:r>
              <a:endParaRPr lang="en-US" sz="3900" spc="78" dirty="0">
                <a:solidFill>
                  <a:srgbClr val="FFFFFF"/>
                </a:solidFill>
                <a:latin typeface="Arial 1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D533E884-1FE0-4F0D-9575-132D40C5E6B1}"/>
              </a:ext>
            </a:extLst>
          </p:cNvPr>
          <p:cNvSpPr txBox="1"/>
          <p:nvPr/>
        </p:nvSpPr>
        <p:spPr>
          <a:xfrm>
            <a:off x="10034762" y="647700"/>
            <a:ext cx="8024637" cy="937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 1" panose="020B0604020202020204" charset="0"/>
                <a:cs typeface="Arial 1" panose="020B0604020202020204" charset="0"/>
              </a:rPr>
              <a:t>Mécènes</a:t>
            </a: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fr-FR" sz="3200" b="1" dirty="0">
                <a:latin typeface="Arial 1" panose="020B0604020202020204" charset="0"/>
                <a:cs typeface="Arial 1" panose="020B0604020202020204" charset="0"/>
              </a:rPr>
              <a:t>Comité d’organisation</a:t>
            </a:r>
          </a:p>
          <a:p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Alexia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Pigeault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, Valentin Daniel, Jérémy Daniel, Pierrick Ollivier, Laurent Baranger, Brice Trouillet</a:t>
            </a:r>
          </a:p>
          <a:p>
            <a:endParaRPr lang="fr-FR" sz="2000" dirty="0">
              <a:latin typeface="Arial 1" panose="020B0604020202020204" charset="0"/>
              <a:cs typeface="Arial 1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fr-FR" sz="3200" b="1" dirty="0">
                <a:latin typeface="Arial 1" panose="020B0604020202020204" charset="0"/>
                <a:cs typeface="Arial 1" panose="020B0604020202020204" charset="0"/>
              </a:rPr>
              <a:t>Accueil</a:t>
            </a:r>
          </a:p>
          <a:p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Volcy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Boilevin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, Baptiste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Chocteau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, Gabriel Noiret</a:t>
            </a:r>
          </a:p>
          <a:p>
            <a:endParaRPr lang="fr-FR" sz="2000" dirty="0">
              <a:latin typeface="Arial 1" panose="020B0604020202020204" charset="0"/>
              <a:cs typeface="Arial 1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fr-FR" sz="3200" b="1" dirty="0">
                <a:latin typeface="Arial 1" panose="020B0604020202020204" charset="0"/>
                <a:cs typeface="Arial 1" panose="020B0604020202020204" charset="0"/>
              </a:rPr>
              <a:t>Comité scientifique</a:t>
            </a:r>
          </a:p>
          <a:p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Annaig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Oiry (UGE-LACP), Anne Cadoret (AMU-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TELEMMe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), Aurélien Evrard (NU-DCS), Brice Trouillet (NU-LETG), Caroline Devaux (NU-CDMO), Corinne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Bagoulla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(NU-LEMNA), Cyril Tissot (CNRS-LETG), </a:t>
            </a:r>
          </a:p>
          <a:p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Eric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Foulquier (UBO-LETG), Iwan Le Berre (UBO-LETG), Maïté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Verdol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(DGAMPA), Maryse Ganne (CEREMA), Nicolas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Rollo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(NU-LETG), Olivier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Laroussinie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(CEREMA), Sophie Pardo (NU-LEMNA), Sylvie Lardon (INRAE-Territoires), Pierre-Alexandre Mahieu (NU-LEMNA), </a:t>
            </a:r>
            <a:r>
              <a:rPr lang="fr-FR" sz="2000" dirty="0" err="1">
                <a:latin typeface="Arial 1" panose="020B0604020202020204" charset="0"/>
                <a:cs typeface="Arial 1" panose="020B0604020202020204" charset="0"/>
              </a:rPr>
              <a:t>Rodica</a:t>
            </a:r>
            <a:r>
              <a:rPr lang="fr-FR" sz="2000" dirty="0">
                <a:latin typeface="Arial 1" panose="020B0604020202020204" charset="0"/>
                <a:cs typeface="Arial 1" panose="020B0604020202020204" charset="0"/>
              </a:rPr>
              <a:t> Loisel (NU-LEMNA)</a:t>
            </a:r>
          </a:p>
          <a:p>
            <a:endParaRPr lang="fr-FR" dirty="0">
              <a:latin typeface="Arial 1" panose="020B0604020202020204" charset="0"/>
              <a:cs typeface="Arial 1" panose="020B0604020202020204" charset="0"/>
            </a:endParaRPr>
          </a:p>
          <a:p>
            <a:r>
              <a:rPr lang="fr-FR" sz="3600" b="1" dirty="0">
                <a:latin typeface="Arial 1" panose="020B0604020202020204" charset="0"/>
                <a:cs typeface="Arial 1" panose="020B0604020202020204" charset="0"/>
              </a:rPr>
              <a:t>… et à l’ensemble des participants !</a:t>
            </a:r>
            <a:endParaRPr lang="fr-FR" sz="2400" dirty="0">
              <a:latin typeface="Arial 1" panose="020B0604020202020204" charset="0"/>
              <a:cs typeface="Arial 1" panose="020B0604020202020204" charset="0"/>
            </a:endParaRPr>
          </a:p>
        </p:txBody>
      </p:sp>
      <p:pic>
        <p:nvPicPr>
          <p:cNvPr id="17" name="Image 21">
            <a:extLst>
              <a:ext uri="{FF2B5EF4-FFF2-40B4-BE49-F238E27FC236}">
                <a16:creationId xmlns:a16="http://schemas.microsoft.com/office/drawing/2014/main" id="{E1C1222F-F149-4919-BCEB-E2335A5C8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1443699"/>
            <a:ext cx="1272666" cy="313808"/>
          </a:xfrm>
          <a:prstGeom prst="rect">
            <a:avLst/>
          </a:prstGeom>
        </p:spPr>
      </p:pic>
      <p:pic>
        <p:nvPicPr>
          <p:cNvPr id="18" name="Image 22">
            <a:extLst>
              <a:ext uri="{FF2B5EF4-FFF2-40B4-BE49-F238E27FC236}">
                <a16:creationId xmlns:a16="http://schemas.microsoft.com/office/drawing/2014/main" id="{895AD3C1-CBB9-4698-86D0-E79512A73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6621" y="1333500"/>
            <a:ext cx="561657" cy="561657"/>
          </a:xfrm>
          <a:prstGeom prst="rect">
            <a:avLst/>
          </a:prstGeom>
        </p:spPr>
      </p:pic>
      <p:pic>
        <p:nvPicPr>
          <p:cNvPr id="19" name="Image 23">
            <a:extLst>
              <a:ext uri="{FF2B5EF4-FFF2-40B4-BE49-F238E27FC236}">
                <a16:creationId xmlns:a16="http://schemas.microsoft.com/office/drawing/2014/main" id="{0BC2001E-C2E0-4F35-8534-10960E3DB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5518" y="1387681"/>
            <a:ext cx="1098669" cy="4184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age 24">
            <a:extLst>
              <a:ext uri="{FF2B5EF4-FFF2-40B4-BE49-F238E27FC236}">
                <a16:creationId xmlns:a16="http://schemas.microsoft.com/office/drawing/2014/main" id="{159C5D20-6E1F-49F9-B220-D57C9F56D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8034" y="1370247"/>
            <a:ext cx="509381" cy="509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 25">
            <a:extLst>
              <a:ext uri="{FF2B5EF4-FFF2-40B4-BE49-F238E27FC236}">
                <a16:creationId xmlns:a16="http://schemas.microsoft.com/office/drawing/2014/main" id="{86F730E4-9340-4B39-AD96-1F7EE841E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4620" y="1399362"/>
            <a:ext cx="854541" cy="453278"/>
          </a:xfrm>
          <a:prstGeom prst="rect">
            <a:avLst/>
          </a:prstGeom>
        </p:spPr>
      </p:pic>
      <p:pic>
        <p:nvPicPr>
          <p:cNvPr id="22" name="Image 26">
            <a:extLst>
              <a:ext uri="{FF2B5EF4-FFF2-40B4-BE49-F238E27FC236}">
                <a16:creationId xmlns:a16="http://schemas.microsoft.com/office/drawing/2014/main" id="{57CE7D18-24B9-412E-9916-4E11AEE091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0527" y="1370247"/>
            <a:ext cx="782339" cy="4532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D6AEA76D-DE3A-42E4-B9AA-8992227C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7601" y="1398643"/>
            <a:ext cx="854541" cy="46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C552BE3-BCB8-4702-91BE-3DF7F90235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969" y="1389019"/>
            <a:ext cx="513302" cy="52725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83A92E6-52A0-406F-8DE9-4666A3DB4D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852" y="2146123"/>
            <a:ext cx="1952577" cy="4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C8993235-74FB-471E-93CA-F076CAB4B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 rot="16200000">
            <a:off x="3995490" y="-4005510"/>
            <a:ext cx="10297020" cy="1828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D4F33A-473C-485F-B89D-66118C196720}"/>
              </a:ext>
            </a:extLst>
          </p:cNvPr>
          <p:cNvSpPr/>
          <p:nvPr/>
        </p:nvSpPr>
        <p:spPr>
          <a:xfrm>
            <a:off x="0" y="9416193"/>
            <a:ext cx="18288000" cy="870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pic>
        <p:nvPicPr>
          <p:cNvPr id="16" name="Image 21">
            <a:extLst>
              <a:ext uri="{FF2B5EF4-FFF2-40B4-BE49-F238E27FC236}">
                <a16:creationId xmlns:a16="http://schemas.microsoft.com/office/drawing/2014/main" id="{C3C2B6D5-61FE-4801-8504-F914703E9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665" y="9695246"/>
            <a:ext cx="1272666" cy="313808"/>
          </a:xfrm>
          <a:prstGeom prst="rect">
            <a:avLst/>
          </a:prstGeom>
        </p:spPr>
      </p:pic>
      <p:pic>
        <p:nvPicPr>
          <p:cNvPr id="17" name="Image 22">
            <a:extLst>
              <a:ext uri="{FF2B5EF4-FFF2-40B4-BE49-F238E27FC236}">
                <a16:creationId xmlns:a16="http://schemas.microsoft.com/office/drawing/2014/main" id="{50D300CF-5F9C-4E7A-B6AB-AA277D8B4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686" y="9585047"/>
            <a:ext cx="561657" cy="561657"/>
          </a:xfrm>
          <a:prstGeom prst="rect">
            <a:avLst/>
          </a:prstGeom>
        </p:spPr>
      </p:pic>
      <p:pic>
        <p:nvPicPr>
          <p:cNvPr id="18" name="Image 23">
            <a:extLst>
              <a:ext uri="{FF2B5EF4-FFF2-40B4-BE49-F238E27FC236}">
                <a16:creationId xmlns:a16="http://schemas.microsoft.com/office/drawing/2014/main" id="{A28CFC53-8F1B-4DE5-A2E3-F7BE0061D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583" y="9639228"/>
            <a:ext cx="1098669" cy="4184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age 24">
            <a:extLst>
              <a:ext uri="{FF2B5EF4-FFF2-40B4-BE49-F238E27FC236}">
                <a16:creationId xmlns:a16="http://schemas.microsoft.com/office/drawing/2014/main" id="{797CCEF8-BCC2-4F85-AD4C-C3E6C8643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099" y="9621794"/>
            <a:ext cx="509381" cy="509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age 25">
            <a:extLst>
              <a:ext uri="{FF2B5EF4-FFF2-40B4-BE49-F238E27FC236}">
                <a16:creationId xmlns:a16="http://schemas.microsoft.com/office/drawing/2014/main" id="{6682EB41-5DBD-44FD-9839-1E41022F8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685" y="9650909"/>
            <a:ext cx="854541" cy="453278"/>
          </a:xfrm>
          <a:prstGeom prst="rect">
            <a:avLst/>
          </a:prstGeom>
        </p:spPr>
      </p:pic>
      <p:pic>
        <p:nvPicPr>
          <p:cNvPr id="21" name="Image 26">
            <a:extLst>
              <a:ext uri="{FF2B5EF4-FFF2-40B4-BE49-F238E27FC236}">
                <a16:creationId xmlns:a16="http://schemas.microsoft.com/office/drawing/2014/main" id="{B5CB1969-EFB8-4DF5-9CBD-F6830DA26A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592" y="9621794"/>
            <a:ext cx="782339" cy="4532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C1A7A01E-F350-4B55-AD56-4230F2F4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5195" y="9629839"/>
            <a:ext cx="854541" cy="46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D1AB21-D8FB-457E-AB76-DE978B11CD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34" y="9640566"/>
            <a:ext cx="513302" cy="5272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39F6E50-4FAC-44B9-8108-B66EE694B0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42" y="9633353"/>
            <a:ext cx="1272144" cy="4855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CF5BD6-AEA7-429D-90D2-DB861FE449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42" y="9748825"/>
            <a:ext cx="716693" cy="283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469953-3618-4AA0-B3B1-01B71C3D5100}"/>
              </a:ext>
            </a:extLst>
          </p:cNvPr>
          <p:cNvSpPr/>
          <p:nvPr/>
        </p:nvSpPr>
        <p:spPr>
          <a:xfrm>
            <a:off x="4343400" y="3831198"/>
            <a:ext cx="9651837" cy="14109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C52B421-915B-4DFA-A17E-3F674AF0E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41" y="9499317"/>
            <a:ext cx="513302" cy="78768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B333CAF-F7D0-4D78-B522-E64565A785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37" y="9649193"/>
            <a:ext cx="1148886" cy="4268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3227579-DC41-4755-B2B6-F84D05D316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589" y="9736806"/>
            <a:ext cx="1174106" cy="25159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7012AA6F-CE51-43C7-9D14-1B9CF5B031C5}"/>
              </a:ext>
            </a:extLst>
          </p:cNvPr>
          <p:cNvSpPr txBox="1"/>
          <p:nvPr/>
        </p:nvSpPr>
        <p:spPr>
          <a:xfrm>
            <a:off x="1788875" y="4171468"/>
            <a:ext cx="14699673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fr-FR" sz="6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COLLOQUE !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BDACF8D-3188-48A3-A489-22D775EE095C}"/>
              </a:ext>
            </a:extLst>
          </p:cNvPr>
          <p:cNvSpPr txBox="1"/>
          <p:nvPr/>
        </p:nvSpPr>
        <p:spPr>
          <a:xfrm>
            <a:off x="2635247" y="47027"/>
            <a:ext cx="1301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scientifiques de Nantes Université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juin 2023</a:t>
            </a:r>
          </a:p>
        </p:txBody>
      </p:sp>
    </p:spTree>
    <p:extLst>
      <p:ext uri="{BB962C8B-B14F-4D97-AF65-F5344CB8AC3E}">
        <p14:creationId xmlns:p14="http://schemas.microsoft.com/office/powerpoint/2010/main" val="117277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576</Words>
  <Application>Microsoft Office PowerPoint</Application>
  <PresentationFormat>Personnalisé</PresentationFormat>
  <Paragraphs>92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 1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lieu d'échanges, d'expériemntation et de sensibilisation</dc:title>
  <dc:creator>Alexia PIGEAULT</dc:creator>
  <cp:lastModifiedBy>Alexia PIGEAULT</cp:lastModifiedBy>
  <cp:revision>16</cp:revision>
  <dcterms:created xsi:type="dcterms:W3CDTF">2006-08-16T00:00:00Z</dcterms:created>
  <dcterms:modified xsi:type="dcterms:W3CDTF">2023-06-06T09:36:35Z</dcterms:modified>
  <dc:identifier>DAFkZ-xasjI</dc:identifier>
</cp:coreProperties>
</file>